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1.xml" ContentType="application/vnd.openxmlformats-officedocument.presentationml.notesSlide+xml"/>
  <Override PartName="/ppt/ink/ink13.xml" ContentType="application/inkml+xml"/>
  <Override PartName="/ppt/notesSlides/notesSlide12.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2.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43"/>
  </p:notesMasterIdLst>
  <p:sldIdLst>
    <p:sldId id="421" r:id="rId3"/>
    <p:sldId id="419" r:id="rId4"/>
    <p:sldId id="271" r:id="rId5"/>
    <p:sldId id="511" r:id="rId6"/>
    <p:sldId id="422" r:id="rId7"/>
    <p:sldId id="512" r:id="rId8"/>
    <p:sldId id="425" r:id="rId9"/>
    <p:sldId id="426" r:id="rId10"/>
    <p:sldId id="427" r:id="rId11"/>
    <p:sldId id="428" r:id="rId12"/>
    <p:sldId id="455" r:id="rId13"/>
    <p:sldId id="456" r:id="rId14"/>
    <p:sldId id="513" r:id="rId15"/>
    <p:sldId id="457" r:id="rId16"/>
    <p:sldId id="462" r:id="rId17"/>
    <p:sldId id="469" r:id="rId18"/>
    <p:sldId id="471" r:id="rId19"/>
    <p:sldId id="472" r:id="rId20"/>
    <p:sldId id="473" r:id="rId21"/>
    <p:sldId id="514" r:id="rId22"/>
    <p:sldId id="501" r:id="rId23"/>
    <p:sldId id="517" r:id="rId24"/>
    <p:sldId id="518" r:id="rId25"/>
    <p:sldId id="515" r:id="rId26"/>
    <p:sldId id="516" r:id="rId27"/>
    <p:sldId id="478" r:id="rId28"/>
    <p:sldId id="504" r:id="rId29"/>
    <p:sldId id="519" r:id="rId30"/>
    <p:sldId id="534" r:id="rId31"/>
    <p:sldId id="520" r:id="rId32"/>
    <p:sldId id="259" r:id="rId33"/>
    <p:sldId id="522" r:id="rId34"/>
    <p:sldId id="540" r:id="rId35"/>
    <p:sldId id="528" r:id="rId36"/>
    <p:sldId id="543" r:id="rId37"/>
    <p:sldId id="470" r:id="rId38"/>
    <p:sldId id="541" r:id="rId39"/>
    <p:sldId id="505" r:id="rId40"/>
    <p:sldId id="542" r:id="rId41"/>
    <p:sldId id="257"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5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沛" initials="刘"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01" d="100"/>
          <a:sy n="101" d="100"/>
        </p:scale>
        <p:origin x="554" y="82"/>
      </p:cViewPr>
      <p:guideLst>
        <p:guide orient="horz" pos="2160"/>
        <p:guide pos="3858"/>
      </p:guideLst>
    </p:cSldViewPr>
  </p:slideViewPr>
  <p:notesTextViewPr>
    <p:cViewPr>
      <p:scale>
        <a:sx n="3" d="2"/>
        <a:sy n="3" d="2"/>
      </p:scale>
      <p:origin x="0" y="0"/>
    </p:cViewPr>
  </p:notesTextViewPr>
  <p:notesViewPr>
    <p:cSldViewPr snapToGrid="0">
      <p:cViewPr>
        <p:scale>
          <a:sx n="150" d="100"/>
          <a:sy n="150" d="100"/>
        </p:scale>
        <p:origin x="1924" y="-61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1:38.332"/>
    </inkml:context>
    <inkml:brush xml:id="br0">
      <inkml:brushProperty name="width" value="0.05" units="cm"/>
      <inkml:brushProperty name="height" value="0.05" units="cm"/>
      <inkml:brushProperty name="color" value="#E71224"/>
    </inkml:brush>
  </inkml:definitions>
  <inkml:trace contextRef="#ctx0" brushRef="#br0">1556 0 24575,'-2'40'0,"-1"0"0,-2-1 0,-1 0 0,-3 0 0,-1 0 0,-2-1 0,-24 55 0,27-70 0,2 1 0,1 0 0,-6 42 0,8-38 0,-1-1 0,-14 43 0,1-21 0,-17 69 0,32-107 0,-1 1 0,0-1 0,-8 16 0,7-17 0,0 0 0,1 0 0,0 0 0,-4 20 0,-4 27 0,-29 88 0,-2-1 0,10-25 0,20-79 0,2 1 0,2 0 0,-6 59 0,11-62 0,-17 69 0,13-74 0,1 0 0,-3 61 0,7-62 0,-1-1 0,-1 1 0,-11 33 0,-4 23 0,9-40 0,-23 62 0,-6 27 0,31-106 0,-1 1 0,-2-1 0,-26 49 0,23-50 0,1 0 0,1 1 0,-14 55 0,13-27 0,-2-1 0,-3-1 0,-32 67 0,33-82 0,8-19 0,0-1 0,-16 25 0,14-24 0,0 1 0,1 0 0,1 1 0,1 0 0,-6 34 0,5-20 0,-20 47 0,10-29 0,2 0 0,-20 111 0,31-131 0,-5 8 0,-2 0 0,-27 61 0,-121 252 0,156-338 0,0 0 0,1 0 0,0 1 0,0 20 0,3-25 0,0-1 0,-1 1 0,0 0 0,-1-1 0,-1 0 0,0 0 0,-1 0 0,-12 20 0,8-21 0,0 2 0,1-1 0,1 1 0,0 0 0,2 1 0,-6 18 0,-23 70 0,-1 5 0,28-81-1365,0-4-5461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42.189"/>
    </inkml:context>
    <inkml:brush xml:id="br0">
      <inkml:brushProperty name="width" value="0.05" units="cm"/>
      <inkml:brushProperty name="height" value="0.05" units="cm"/>
      <inkml:brushProperty name="color" value="#F6630D"/>
    </inkml:brush>
  </inkml:definitions>
  <inkml:trace contextRef="#ctx0" brushRef="#br0">0 482 24575,'2'1'0,"0"-1"0,0 1 0,0 0 0,0 0 0,0 0 0,0 0 0,0 0 0,0 0 0,-1 0 0,1 1 0,0-1 0,-1 1 0,1-1 0,-1 1 0,0 0 0,1-1 0,0 3 0,22 36 0,-20-34 0,4 9 0,79 156 0,-79-151 0,-1 0 0,-1 1 0,-1-1 0,0 1 0,-2 0 0,0 0 0,-1 23 0,0-3 0,-1-27 0,0-1 0,-1 1 0,-1 0 0,0-1 0,-6 27 0,7-40 0,0 0 0,0 0 0,0 0 0,0 0 0,0-1 0,0 1 0,0 0 0,0 0 0,0 0 0,0 0 0,0 0 0,0 0 0,0 0 0,-1 0 0,1 0 0,0 0 0,0 0 0,0-1 0,0 1 0,0 0 0,0 0 0,0 0 0,0 0 0,0 0 0,-1 0 0,1 0 0,0 0 0,0 0 0,0 0 0,0 0 0,0 0 0,0 0 0,0 0 0,-1 0 0,1 0 0,0 0 0,0 0 0,0 0 0,0 0 0,0 0 0,0 0 0,0 1 0,0-1 0,-1 0 0,1 0 0,0 0 0,0 0 0,0 0 0,0 0 0,0 0 0,0 0 0,0 0 0,0 0 0,0 0 0,0 1 0,0-1 0,0 0 0,0 0 0,0 0 0,0 0 0,0 0 0,0 0 0,-1 0 0,1 1 0,0-1 0,0 0 0,0 0 0,-4-15 0,-2-17 0,-4-67 0,0-43 0,9 127 0,1 0 0,1 0 0,1 0 0,0 1 0,1-1 0,0 0 0,1 1 0,9-21 0,1 5 0,-2-1 0,2 1 0,2 1 0,0 0 0,36-46 0,-8 22 0,54-85 0,-94 129 0,-1 0 0,0 0 0,0-1 0,-1 1 0,0-1 0,0 1 0,-1-1 0,0 0 0,-1 1 0,0-1 0,-1 0 0,0 1 0,-1-1 0,-3-15 0,3 22 5,-1-1 1,1 1-1,0 0 0,-1 0 0,1 0 0,-1 0 0,0 0 0,0 1 1,0-1-1,-1 1 0,1 0 0,0 0 0,-1 0 0,0 0 0,1 1 0,-1-1 1,0 1-1,0 0 0,-5-1 0,-13-2-342,-1 0 1,-24 0-1,37 3-121,-7 0-6368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44.746"/>
    </inkml:context>
    <inkml:brush xml:id="br0">
      <inkml:brushProperty name="width" value="0.05" units="cm"/>
      <inkml:brushProperty name="height" value="0.05" units="cm"/>
      <inkml:brushProperty name="color" value="#F6630D"/>
    </inkml:brush>
  </inkml:definitions>
  <inkml:trace contextRef="#ctx0" brushRef="#br0">76 1 24575,'0'536'0,"-2"-515"0,-1 1 0,-1 0 0,-1-1 0,-1 0 0,-9 24 0,8-24 0,-23 44-1365,27-51-5461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45.501"/>
    </inkml:context>
    <inkml:brush xml:id="br0">
      <inkml:brushProperty name="width" value="0.05" units="cm"/>
      <inkml:brushProperty name="height" value="0.05" units="cm"/>
      <inkml:brushProperty name="color" value="#F6630D"/>
    </inkml:brush>
  </inkml:definitions>
  <inkml:trace contextRef="#ctx0" brushRef="#br0">1 1 24575,'0'3'0,"0"5"0,0 4 0,0-1-8191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45.501"/>
    </inkml:context>
    <inkml:brush xml:id="br0">
      <inkml:brushProperty name="width" value="0.05" units="cm"/>
      <inkml:brushProperty name="height" value="0.05" units="cm"/>
      <inkml:brushProperty name="color" value="#F6630D"/>
    </inkml:brush>
  </inkml:definitions>
  <inkml:trace contextRef="#ctx0" brushRef="#br0">1 1 24575,'0'3'0,"0"5"0,0 4 0,0-1-8191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1:38.332"/>
    </inkml:context>
    <inkml:brush xml:id="br0">
      <inkml:brushProperty name="width" value="0.05" units="cm"/>
      <inkml:brushProperty name="height" value="0.05" units="cm"/>
      <inkml:brushProperty name="color" value="#E71224"/>
    </inkml:brush>
  </inkml:definitions>
  <inkml:trace contextRef="#ctx0" brushRef="#br0">1556 0 24575,'-2'40'0,"-1"0"0,-2-1 0,-1 0 0,-3 0 0,-1 0 0,-2-1 0,-24 55 0,27-70 0,2 1 0,1 0 0,-6 42 0,8-38 0,-1-1 0,-14 43 0,1-21 0,-17 69 0,32-107 0,-1 1 0,0-1 0,-8 16 0,7-17 0,0 0 0,1 0 0,0 0 0,-4 20 0,-4 27 0,-29 88 0,-2-1 0,10-25 0,20-79 0,2 1 0,2 0 0,-6 59 0,11-62 0,-17 69 0,13-74 0,1 0 0,-3 61 0,7-62 0,-1-1 0,-1 1 0,-11 33 0,-4 23 0,9-40 0,-23 62 0,-6 27 0,31-106 0,-1 1 0,-2-1 0,-26 49 0,23-50 0,1 0 0,1 1 0,-14 55 0,13-27 0,-2-1 0,-3-1 0,-32 67 0,33-82 0,8-19 0,0-1 0,-16 25 0,14-24 0,0 1 0,1 0 0,1 1 0,1 0 0,-6 34 0,5-20 0,-20 47 0,10-29 0,2 0 0,-20 111 0,31-131 0,-5 8 0,-2 0 0,-27 61 0,-121 252 0,156-338 0,0 0 0,1 0 0,0 1 0,0 20 0,3-25 0,0-1 0,-1 1 0,0 0 0,-1-1 0,-1 0 0,0 0 0,-1 0 0,-12 20 0,8-21 0,0 2 0,1-1 0,1 1 0,0 0 0,2 1 0,-6 18 0,-23 70 0,-1 5 0,28-81-1365,0-4-5461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1T05:52:12.837"/>
    </inkml:context>
    <inkml:brush xml:id="br0">
      <inkml:brushProperty name="width" value="0.05" units="cm"/>
      <inkml:brushProperty name="height" value="0.05" units="cm"/>
      <inkml:brushProperty name="color" value="#F6630D"/>
      <inkml:brushProperty name="ignorePressure" value="1"/>
    </inkml:brush>
  </inkml:definitions>
  <inkml:trace contextRef="#ctx0" brushRef="#br0">1 1,'3492'3492,"-3477"-3477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23.030"/>
    </inkml:context>
    <inkml:brush xml:id="br0">
      <inkml:brushProperty name="width" value="0.05" units="cm"/>
      <inkml:brushProperty name="height" value="0.05" units="cm"/>
      <inkml:brushProperty name="color" value="#F6630D"/>
    </inkml:brush>
  </inkml:definitions>
  <inkml:trace contextRef="#ctx0" brushRef="#br0">5886 0 24575,'-8'6'0,"0"0"0,-1 0 0,1-1 0,-1-1 0,0 1 0,0-2 0,0 1 0,-15 3 0,-17 7 0,24-8 0,0-1 0,0-1 0,-23 3 0,-32 8 0,-5 1 0,61-14 0,0 1 0,0 0 0,0 2 0,-21 8 0,20-8 0,1-1 0,-1 0 0,0-1 0,0 0 0,0-1 0,-1-2 0,1 1 0,-34-5 0,24 2 0,-1 1 0,-37 4 0,-14 13 0,55-9 0,0-2 0,-1-1 0,-25 0 0,-51 8 0,53-5 0,32-4 0,1 1 0,-1 1 0,1 0 0,-28 14 0,-24 9 0,-103 39 0,123-46 0,-1-1 0,-94 23 0,-30-8 0,160-32 0,0 0 0,0 1 0,-20 9 0,-20 7 0,-212 50 0,237-63 0,-1-1 0,1-2 0,-1-1 0,-40 0 0,57-2 0,0 1 0,1 0 0,0 0 0,-1 1 0,1 0 0,0 1 0,-17 9 0,13-7 0,0 0 0,-30 8 0,10-7 0,-1-1 0,-69 1 0,89-6 0,0 1 0,0 0 0,0 1 0,-27 10 0,-28 5 0,61-16 0,0 1 0,1 0 0,-1 0 0,1 1 0,0 0 0,-12 8 0,-15 8 0,-151 67 0,151-70 0,-63 19 0,26-11 0,54-19 0,-1-1 0,-28 4 0,-32 9 0,-32 17 0,96-29 0,0-2 0,-1 0 0,-19 3 0,22-5 0,-1 0 0,1 1 0,0 1 0,0 0 0,-15 7 0,-144 64 0,136-60 0,27-12 0,-1 0 0,0-1 0,0 0 0,0-1 0,-17 1 0,-33 6 0,49-4 0,1 0 0,0 0 0,-14 9 0,17-9 0,1 0 0,-1-1 0,0 0 0,0 0 0,0 0 0,-1-1 0,1 0 0,-1 0 0,-8 0 0,-153 12 0,52 5 0,68-10 0,0-2 0,-66 2 0,91-8 0,1 2 0,0 0 0,1 2 0,-39 12 0,-20 5 0,-198 42 0,221-47 0,40-11 0,1 0 0,-26 4 0,-1-4 0,-1-1 0,1 2 0,-85 25 0,56-3-1365,58-23-5461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27.485"/>
    </inkml:context>
    <inkml:brush xml:id="br0">
      <inkml:brushProperty name="width" value="0.05" units="cm"/>
      <inkml:brushProperty name="height" value="0.05" units="cm"/>
      <inkml:brushProperty name="color" value="#F6630D"/>
    </inkml:brush>
  </inkml:definitions>
  <inkml:trace contextRef="#ctx0" brushRef="#br0">0 0 24575,'2'1'0,"0"0"0,0-1 0,1 1 0,-1 0 0,0 0 0,-1 1 0,1-1 0,0 0 0,0 0 0,0 1 0,-1 0 0,1-1 0,-1 1 0,1 0 0,-1-1 0,0 1 0,1 0 0,0 3 0,23 43 0,-22-41 0,84 199 0,-71-163 0,-13-35 0,-1-1 0,1 0 0,0 0 0,0 0 0,0 0 0,1-1 0,7 10 0,6 6 0,-2 1 0,-1 0 0,-1 1 0,-1 1 0,14 39 0,-15-30 0,12 53 0,2 11 0,-20-79 0,-1 0 0,0 0 0,1 27 0,-4-28 0,1-1 0,0 1 0,2 0 0,8 25 0,-7-28 0,-1 1 0,-1 1 0,0-1 0,0 32 0,3 17 0,-2-35 0,-2 0 0,-2 32 0,2 29 0,1-67 0,2-2 0,7 28 0,7 27 0,-17-65 0,1 0 0,1 0 0,5 14 0,-5-16 0,0 0 0,-1 0 0,0 0 0,-1 0 0,2 13 0,-4-15 0,1 1 0,-1 0 0,2-1 0,-1 0 0,2 1 0,-1-1 0,1 0 0,4 10 0,1 2 0,-1 0 0,-1 1 0,-1 0 0,-1 0 0,0 0 0,-2 0 0,0 23 0,-1-18 0,1-1 0,1 0 0,1 0 0,12 37 0,20 40 0,10 41 0,-39-123 0,-1 0 0,0 0 0,3 30 0,-5-25 0,14 45 0,-6-30 0,-9-28 0,0 1 0,2-1 0,7 18 0,-7-19 0,0 0 0,-1 0 0,-1 0 0,4 16 0,11 36 0,-12-47 0,-1 1 0,0 0 0,-2 0 0,0 1 0,1 26 0,8 44 0,-9-81 0,0 1 0,0 0 0,1-1 0,6 11 0,12 27 0,88 246 0,-92-247 0,25 69 0,-24-58 0,3-2 0,30 55 0,-36-75 0,-1 0 0,16 51 0,-21-49 0,-8-24 0,2 0 0,-1 0 0,1 0 0,8 14 0,32 51-1365,-39-63-5461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30.356"/>
    </inkml:context>
    <inkml:brush xml:id="br0">
      <inkml:brushProperty name="width" value="0.05" units="cm"/>
      <inkml:brushProperty name="height" value="0.05" units="cm"/>
      <inkml:brushProperty name="color" value="#F6630D"/>
    </inkml:brush>
  </inkml:definitions>
  <inkml:trace contextRef="#ctx0" brushRef="#br0">1 1 24575,'1'16'0,"0"0"0,1 0 0,1 0 0,1 0 0,0-1 0,1 1 0,1-1 0,9 18 0,73 115 0,-48-85 0,-32-48 0,1 0 0,1 0 0,0 0 0,1-1 0,0-1 0,2 0 0,-1 0 0,1-2 0,1 1 0,18 10 0,-22-17 0,0 0 0,1-1 0,-1 0 0,1-1 0,0 0 0,0-1 0,0 0 0,0-1 0,0 0 0,12-1 0,0 2 0,-15-2 0,1 2 0,0-1 0,0 1 0,-1 0 0,1 1 0,-1 0 0,0 1 0,0-1 0,0 1 0,0 1 0,0 0 0,10 8 0,-9-7 8,0 0 0,0-1 0,1 0 0,0-1 0,0 0 0,1 0 0,-1-1 0,1-1 0,18 3 0,8-2-316,55-3-1,-56 0-519,-19-1-5998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31.733"/>
    </inkml:context>
    <inkml:brush xml:id="br0">
      <inkml:brushProperty name="width" value="0.05" units="cm"/>
      <inkml:brushProperty name="height" value="0.05" units="cm"/>
      <inkml:brushProperty name="color" value="#F6630D"/>
    </inkml:brush>
  </inkml:definitions>
  <inkml:trace contextRef="#ctx0" brushRef="#br0">620 0 24575,'0'30'0,"-1"0"0,-10 56 0,9-75 0,-1 0 0,0 0 0,-1-1 0,0 1 0,-1-1 0,-1 0 0,1 0 0,-1-1 0,-1 1 0,-14 15 0,-38 42 0,37-40 0,-2-1 0,-40 35 0,56-55 0,-18 16 0,-1-2 0,-51 30 0,69-45 0,-1-1 0,1 0 0,0-1 0,-1 1 0,0-2 0,0 0 0,0 0 0,0 0 0,0-1 0,0-1 0,0 0 0,0 0 0,-18-4 0,24 3 0,0 0 0,0 0 0,0-1 0,1 0 0,-1 0 0,0 0 0,1 0 0,0 0 0,-1-1 0,1 1 0,0-1 0,0 0 0,0 0 0,1 0 0,-1 0 0,1-1 0,0 1 0,0-1 0,0 1 0,0-1 0,0 0 0,1 0 0,0 1 0,-1-1 0,2 0 0,-2-6 0,-1-11 0,1 0 0,1-1 0,2-38 0,0 34 0,-1 13 0,1 0 0,0 0 0,1 0 0,0 1 0,1-1 0,1 1 0,6-18 0,-7 25 0,-1 1 0,1-1 0,0 1 0,0-1 0,0 1 0,0 0 0,1 0 0,0 0 0,-1 1 0,2-1 0,-1 1 0,0 0 0,1 0 0,-1 0 0,1 1 0,0 0 0,0 0 0,0 0 0,0 0 0,10-1 0,-11 2 0,1 0 0,-1 1 0,1-1 0,0 1 0,-1 0 0,1 1 0,0-1 0,-1 1 0,1 0 0,-1 0 0,1 0 0,-1 1 0,1 0 0,-1 0 0,6 3 0,0 2 0,-1 0 0,1 1 0,-2 1 0,12 12 0,20 19 0,-30-30 0,-1 1 0,0 0 0,0 1 0,-1 0 0,0 0 0,8 19 0,-9-16 0,1 0 0,1-1 0,0 0 0,19 20 0,-18-24 0,-1 0 0,0 0 0,0 1 0,-1 1 0,0-1 0,-1 2 0,0-1 0,-1 0 0,6 19 0,-6-14-341,2 0 0,-1 0-1,16 23 1,-12-23-6485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1T05:52:12.837"/>
    </inkml:context>
    <inkml:brush xml:id="br0">
      <inkml:brushProperty name="width" value="0.05" units="cm"/>
      <inkml:brushProperty name="height" value="0.05" units="cm"/>
      <inkml:brushProperty name="color" value="#F6630D"/>
      <inkml:brushProperty name="ignorePressure" value="1"/>
    </inkml:brush>
  </inkml:definitions>
  <inkml:trace contextRef="#ctx0" brushRef="#br0">1 1,'3492'3492,"-3477"-3477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33.137"/>
    </inkml:context>
    <inkml:brush xml:id="br0">
      <inkml:brushProperty name="width" value="0.05" units="cm"/>
      <inkml:brushProperty name="height" value="0.05" units="cm"/>
      <inkml:brushProperty name="color" value="#F6630D"/>
    </inkml:brush>
  </inkml:definitions>
  <inkml:trace contextRef="#ctx0" brushRef="#br0">942 0 24575,'0'5'0,"0"-1"0,0 1 0,-1-1 0,1 1 0,-1-1 0,0 0 0,-1 1 0,1-1 0,-1 0 0,0 0 0,0 0 0,0 0 0,0 0 0,-1 0 0,1-1 0,-7 7 0,0-2 0,0-1 0,-1 0 0,0 0 0,-19 9 0,-19 13 0,-125 114 0,103-81 0,58-51 0,0-1 0,0 0 0,-1 0 0,0-2 0,-1 0 0,0 0 0,0-1 0,-1-1 0,0 0 0,0-1 0,-20 4 0,-112 15 0,112-21-7,-2-1-1,-40-3 0,21 0-1334,39 1-5484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35.069"/>
    </inkml:context>
    <inkml:brush xml:id="br0">
      <inkml:brushProperty name="width" value="0.05" units="cm"/>
      <inkml:brushProperty name="height" value="0.05" units="cm"/>
      <inkml:brushProperty name="color" value="#F6630D"/>
    </inkml:brush>
  </inkml:definitions>
  <inkml:trace contextRef="#ctx0" brushRef="#br0">136 456 24575,'0'31'0,"1"2"0,-1 0 0,-1 0 0,-2 0 0,-1 0 0,-2 0 0,-14 43 0,9-44 0,3-8 0,-2 1 0,-18 34 0,23-50 0,1 1 0,0 0 0,-5 19 0,-8 19 0,13-57 0,2-7 0,3-315 0,4 295 0,1 0 0,20-66 0,-15 63 0,-7 22 0,0-1 0,0 1 0,1 0 0,1 0 0,1 1 0,0-1 0,1 1 0,0 1 0,2 0 0,19-25 0,9-5 0,-29 32 0,1 1 0,0 1 0,1 0 0,0 0 0,1 1 0,0 0 0,0 1 0,1 0 0,17-8 0,136-53 0,-163 69 0,-1 0 0,0 1 0,1-1 0,-1 0 0,1 1 0,-1 0 0,0-1 0,1 1 0,-1 0 0,1 1 0,-1-1 0,1 0 0,-1 1 0,1-1 0,-1 1 0,0 0 0,1-1 0,-1 1 0,0 0 0,0 1 0,0-1 0,0 0 0,0 1 0,0-1 0,0 1 0,0-1 0,0 1 0,-1 0 0,1 0 0,-1 0 0,1 0 0,1 4 0,4 7 0,-2-1 0,1 1 0,-2 0 0,6 24 0,-3-10 0,-3-16 0,0 2 0,0 0 0,0 0 0,-2 0 0,2 16 0,-4-24 0,0 0 0,0-1 0,-1 1 0,1 0 0,-1 0 0,-1-1 0,1 1 0,0 0 0,-1-1 0,0 1 0,0-1 0,-1 0 0,1 0 0,-1 0 0,-3 5 0,-2-1 0,0 0 0,0 0 0,-1-1 0,0 0 0,0-1 0,-1 0 0,1 0 0,-1-1 0,-1 0 0,1 0 0,-16 3 0,3-1 0,-1-2 0,0-1 0,0 0 0,-32 0 0,53-4 0,0-1 0,0 1 0,-1 0 0,1-1 0,0 0 0,0 0 0,-1 0 0,1 0 0,0 0 0,0-1 0,-3-1 0,5 2 0,1 1 0,-1-1 0,1 1 0,-1 0 0,1-1 0,-1 0 0,1 1 0,-1-1 0,1 1 0,-1-1 0,1 1 0,0-1 0,-1 0 0,1 1 0,0-1 0,0 0 0,-1 1 0,1-1 0,0 0 0,0 0 0,0-1 0,0 1 0,1 0 0,-1 0 0,0 0 0,1 0 0,0-1 0,-1 1 0,1 0 0,0 0 0,-1 0 0,1 0 0,0 0 0,0 1 0,0-1 0,0 0 0,0 0 0,0 0 0,1 0 0,3-2 0,0 0 0,1 1 0,-1 0 0,0 0 0,1 0 0,-1 1 0,1 0 0,-1 0 0,1 0 0,6 0 0,63 3 0,-42 0 0,-24-2 0,0 0 0,0 0 0,0 1 0,0 1 0,0-1 0,-1 2 0,10 2 0,-16-4 0,1 1 0,-1-1 0,1 1 0,-1 0 0,0 0 0,0 0 0,0 0 0,0 0 0,0 0 0,0 0 0,0 1 0,-1-1 0,1 1 0,-1-1 0,1 1 0,-1 0 0,0-1 0,0 1 0,-1 0 0,1 0 0,0 0 0,-1-1 0,0 1 0,0 0 0,0 3 0,2 27 0,-1-1 0,-2 1 0,-1-1 0,-9 44 0,9-70 0,0 0 0,-1 0 0,0 0 0,0-1 0,0 0 0,0 1 0,-1-1 0,0 0 0,0-1 0,-1 1 0,1-1 0,-1 0 0,0 0 0,-8 5 0,-12 6 0,-50 22 0,42-22 0,24-11 0,0 0 0,0-1 0,-1-1 0,1 0 0,-1 0 0,0-1 0,-11 1 0,-75-5 0,40 1 0,54 2-52,-1 0-1,1 1 1,0-1-1,-1 0 1,1 0-1,0 0 1,-1-1-1,1 1 1,0-1-1,-1 1 1,1-1-1,0 0 1,0 0-1,0 1 1,0-2-1,0 1 1,0 0-1,0 0 1,0-1-1,0 1 1,0-1-1,1 1 0,-1-1 1,0 0-1,-1-3 1,-1-6-6774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40.245"/>
    </inkml:context>
    <inkml:brush xml:id="br0">
      <inkml:brushProperty name="width" value="0.05" units="cm"/>
      <inkml:brushProperty name="height" value="0.05" units="cm"/>
      <inkml:brushProperty name="color" value="#F6630D"/>
    </inkml:brush>
  </inkml:definitions>
  <inkml:trace contextRef="#ctx0" brushRef="#br0">369 1478 24575,'0'1'0,"-1"0"0,1 0 0,-1 0 0,1 0 0,-1-1 0,1 1 0,-1 0 0,1 0 0,-1-1 0,0 1 0,1-1 0,-1 1 0,0 0 0,0-1 0,1 1 0,-1-1 0,0 0 0,0 1 0,0-1 0,0 0 0,1 1 0,-1-1 0,0 0 0,0 0 0,0 0 0,0 0 0,0 0 0,0 0 0,0 0 0,0 0 0,0 0 0,0 0 0,1 0 0,-1 0 0,0-1 0,-1 0 0,-35-7 0,29 4 0,0 0 0,0 0 0,1-1 0,0 1 0,0-2 0,0 1 0,0-1 0,-10-13 0,-42-61 0,21 25 0,21 34 0,2-2 0,0 1 0,-17-40 0,21 32 0,2 1 0,1-1 0,1-1 0,-4-51 0,7-245 0,7 170 0,-2 89 0,13-70 0,-10 91 0,-3 31 0,1-1 0,0 1 0,1 0 0,9-27 0,-10 36-80,1-1 0,0 1-1,0 0 1,1 0 0,0 0-1,0 0 1,0 1 0,1 0-1,0-1 1,0 2 0,1-1 0,0 1-1,0 0 1,0 0 0,1 0-1,6-3 1,0 2-6746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42.189"/>
    </inkml:context>
    <inkml:brush xml:id="br0">
      <inkml:brushProperty name="width" value="0.05" units="cm"/>
      <inkml:brushProperty name="height" value="0.05" units="cm"/>
      <inkml:brushProperty name="color" value="#F6630D"/>
    </inkml:brush>
  </inkml:definitions>
  <inkml:trace contextRef="#ctx0" brushRef="#br0">0 482 24575,'2'1'0,"0"-1"0,0 1 0,0 0 0,0 0 0,0 0 0,0 0 0,0 0 0,0 0 0,-1 0 0,1 1 0,0-1 0,-1 1 0,1-1 0,-1 1 0,0 0 0,1-1 0,0 3 0,22 36 0,-20-34 0,4 9 0,79 156 0,-79-151 0,-1 0 0,-1 1 0,-1-1 0,0 1 0,-2 0 0,0 0 0,-1 23 0,0-3 0,-1-27 0,0-1 0,-1 1 0,-1 0 0,0-1 0,-6 27 0,7-40 0,0 0 0,0 0 0,0 0 0,0 0 0,0-1 0,0 1 0,0 0 0,0 0 0,0 0 0,0 0 0,0 0 0,0 0 0,0 0 0,-1 0 0,1 0 0,0 0 0,0 0 0,0-1 0,0 1 0,0 0 0,0 0 0,0 0 0,0 0 0,0 0 0,-1 0 0,1 0 0,0 0 0,0 0 0,0 0 0,0 0 0,0 0 0,0 0 0,0 0 0,-1 0 0,1 0 0,0 0 0,0 0 0,0 0 0,0 0 0,0 0 0,0 0 0,0 1 0,0-1 0,-1 0 0,1 0 0,0 0 0,0 0 0,0 0 0,0 0 0,0 0 0,0 0 0,0 0 0,0 0 0,0 0 0,0 1 0,0-1 0,0 0 0,0 0 0,0 0 0,0 0 0,0 0 0,0 0 0,-1 0 0,1 1 0,0-1 0,0 0 0,0 0 0,-4-15 0,-2-17 0,-4-67 0,0-43 0,9 127 0,1 0 0,1 0 0,1 0 0,0 1 0,1-1 0,0 0 0,1 1 0,9-21 0,1 5 0,-2-1 0,2 1 0,2 1 0,0 0 0,36-46 0,-8 22 0,54-85 0,-94 129 0,-1 0 0,0 0 0,0-1 0,-1 1 0,0-1 0,0 1 0,-1-1 0,0 0 0,-1 1 0,0-1 0,-1 0 0,0 1 0,-1-1 0,-3-15 0,3 22 5,-1-1 1,1 1-1,0 0 0,-1 0 0,1 0 0,-1 0 0,0 0 0,0 1 1,0-1-1,-1 1 0,1 0 0,0 0 0,-1 0 0,0 0 0,1 1 0,-1-1 1,0 1-1,0 0 0,-5-1 0,-13-2-342,-1 0 1,-24 0-1,37 3-121,-7 0-6368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44.746"/>
    </inkml:context>
    <inkml:brush xml:id="br0">
      <inkml:brushProperty name="width" value="0.05" units="cm"/>
      <inkml:brushProperty name="height" value="0.05" units="cm"/>
      <inkml:brushProperty name="color" value="#F6630D"/>
    </inkml:brush>
  </inkml:definitions>
  <inkml:trace contextRef="#ctx0" brushRef="#br0">76 1 24575,'0'536'0,"-2"-515"0,-1 1 0,-1 0 0,-1-1 0,-1 0 0,-9 24 0,8-24 0,-23 44-1365,27-51-5461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45.501"/>
    </inkml:context>
    <inkml:brush xml:id="br0">
      <inkml:brushProperty name="width" value="0.05" units="cm"/>
      <inkml:brushProperty name="height" value="0.05" units="cm"/>
      <inkml:brushProperty name="color" value="#F6630D"/>
    </inkml:brush>
  </inkml:definitions>
  <inkml:trace contextRef="#ctx0" brushRef="#br0">1 1 24575,'0'3'0,"0"5"0,0 4 0,0-1-8191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23.030"/>
    </inkml:context>
    <inkml:brush xml:id="br0">
      <inkml:brushProperty name="width" value="0.05" units="cm"/>
      <inkml:brushProperty name="height" value="0.05" units="cm"/>
      <inkml:brushProperty name="color" value="#F6630D"/>
    </inkml:brush>
  </inkml:definitions>
  <inkml:trace contextRef="#ctx0" brushRef="#br0">5886 0 24575,'-8'6'0,"0"0"0,-1 0 0,1-1 0,-1-1 0,0 1 0,0-2 0,0 1 0,-15 3 0,-17 7 0,24-8 0,0-1 0,0-1 0,-23 3 0,-32 8 0,-5 1 0,61-14 0,0 1 0,0 0 0,0 2 0,-21 8 0,20-8 0,1-1 0,-1 0 0,0-1 0,0 0 0,0-1 0,-1-2 0,1 1 0,-34-5 0,24 2 0,-1 1 0,-37 4 0,-14 13 0,55-9 0,0-2 0,-1-1 0,-25 0 0,-51 8 0,53-5 0,32-4 0,1 1 0,-1 1 0,1 0 0,-28 14 0,-24 9 0,-103 39 0,123-46 0,-1-1 0,-94 23 0,-30-8 0,160-32 0,0 0 0,0 1 0,-20 9 0,-20 7 0,-212 50 0,237-63 0,-1-1 0,1-2 0,-1-1 0,-40 0 0,57-2 0,0 1 0,1 0 0,0 0 0,-1 1 0,1 0 0,0 1 0,-17 9 0,13-7 0,0 0 0,-30 8 0,10-7 0,-1-1 0,-69 1 0,89-6 0,0 1 0,0 0 0,0 1 0,-27 10 0,-28 5 0,61-16 0,0 1 0,1 0 0,-1 0 0,1 1 0,0 0 0,-12 8 0,-15 8 0,-151 67 0,151-70 0,-63 19 0,26-11 0,54-19 0,-1-1 0,-28 4 0,-32 9 0,-32 17 0,96-29 0,0-2 0,-1 0 0,-19 3 0,22-5 0,-1 0 0,1 1 0,0 1 0,0 0 0,-15 7 0,-144 64 0,136-60 0,27-12 0,-1 0 0,0-1 0,0 0 0,0-1 0,-17 1 0,-33 6 0,49-4 0,1 0 0,0 0 0,-14 9 0,17-9 0,1 0 0,-1-1 0,0 0 0,0 0 0,0 0 0,-1-1 0,1 0 0,-1 0 0,-8 0 0,-153 12 0,52 5 0,68-10 0,0-2 0,-66 2 0,91-8 0,1 2 0,0 0 0,1 2 0,-39 12 0,-20 5 0,-198 42 0,221-47 0,40-11 0,1 0 0,-26 4 0,-1-4 0,-1-1 0,1 2 0,-85 25 0,56-3-1365,58-23-5461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27.485"/>
    </inkml:context>
    <inkml:brush xml:id="br0">
      <inkml:brushProperty name="width" value="0.05" units="cm"/>
      <inkml:brushProperty name="height" value="0.05" units="cm"/>
      <inkml:brushProperty name="color" value="#F6630D"/>
    </inkml:brush>
  </inkml:definitions>
  <inkml:trace contextRef="#ctx0" brushRef="#br0">0 0 24575,'2'1'0,"0"0"0,0-1 0,1 1 0,-1 0 0,0 0 0,-1 1 0,1-1 0,0 0 0,0 0 0,0 1 0,-1 0 0,1-1 0,-1 1 0,1 0 0,-1-1 0,0 1 0,1 0 0,0 3 0,23 43 0,-22-41 0,84 199 0,-71-163 0,-13-35 0,-1-1 0,1 0 0,0 0 0,0 0 0,0 0 0,1-1 0,7 10 0,6 6 0,-2 1 0,-1 0 0,-1 1 0,-1 1 0,14 39 0,-15-30 0,12 53 0,2 11 0,-20-79 0,-1 0 0,0 0 0,1 27 0,-4-28 0,1-1 0,0 1 0,2 0 0,8 25 0,-7-28 0,-1 1 0,-1 1 0,0-1 0,0 32 0,3 17 0,-2-35 0,-2 0 0,-2 32 0,2 29 0,1-67 0,2-2 0,7 28 0,7 27 0,-17-65 0,1 0 0,1 0 0,5 14 0,-5-16 0,0 0 0,-1 0 0,0 0 0,-1 0 0,2 13 0,-4-15 0,1 1 0,-1 0 0,2-1 0,-1 0 0,2 1 0,-1-1 0,1 0 0,4 10 0,1 2 0,-1 0 0,-1 1 0,-1 0 0,-1 0 0,0 0 0,-2 0 0,0 23 0,-1-18 0,1-1 0,1 0 0,1 0 0,12 37 0,20 40 0,10 41 0,-39-123 0,-1 0 0,0 0 0,3 30 0,-5-25 0,14 45 0,-6-30 0,-9-28 0,0 1 0,2-1 0,7 18 0,-7-19 0,0 0 0,-1 0 0,-1 0 0,4 16 0,11 36 0,-12-47 0,-1 1 0,0 0 0,-2 0 0,0 1 0,1 26 0,8 44 0,-9-81 0,0 1 0,0 0 0,1-1 0,6 11 0,12 27 0,88 246 0,-92-247 0,25 69 0,-24-58 0,3-2 0,30 55 0,-36-75 0,-1 0 0,16 51 0,-21-49 0,-8-24 0,2 0 0,-1 0 0,1 0 0,8 14 0,32 51-1365,-39-63-5461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30.356"/>
    </inkml:context>
    <inkml:brush xml:id="br0">
      <inkml:brushProperty name="width" value="0.05" units="cm"/>
      <inkml:brushProperty name="height" value="0.05" units="cm"/>
      <inkml:brushProperty name="color" value="#F6630D"/>
    </inkml:brush>
  </inkml:definitions>
  <inkml:trace contextRef="#ctx0" brushRef="#br0">1 1 24575,'1'16'0,"0"0"0,1 0 0,1 0 0,1 0 0,0-1 0,1 1 0,1-1 0,9 18 0,73 115 0,-48-85 0,-32-48 0,1 0 0,1 0 0,0 0 0,1-1 0,0-1 0,2 0 0,-1 0 0,1-2 0,1 1 0,18 10 0,-22-17 0,0 0 0,1-1 0,-1 0 0,1-1 0,0 0 0,0-1 0,0 0 0,0-1 0,0 0 0,12-1 0,0 2 0,-15-2 0,1 2 0,0-1 0,0 1 0,-1 0 0,1 1 0,-1 0 0,0 1 0,0-1 0,0 1 0,0 1 0,0 0 0,10 8 0,-9-7 8,0 0 0,0-1 0,1 0 0,0-1 0,0 0 0,1 0 0,-1-1 0,1-1 0,18 3 0,8-2-316,55-3-1,-56 0-519,-19-1-5998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31.733"/>
    </inkml:context>
    <inkml:brush xml:id="br0">
      <inkml:brushProperty name="width" value="0.05" units="cm"/>
      <inkml:brushProperty name="height" value="0.05" units="cm"/>
      <inkml:brushProperty name="color" value="#F6630D"/>
    </inkml:brush>
  </inkml:definitions>
  <inkml:trace contextRef="#ctx0" brushRef="#br0">620 0 24575,'0'30'0,"-1"0"0,-10 56 0,9-75 0,-1 0 0,0 0 0,-1-1 0,0 1 0,-1-1 0,-1 0 0,1 0 0,-1-1 0,-1 1 0,-14 15 0,-38 42 0,37-40 0,-2-1 0,-40 35 0,56-55 0,-18 16 0,-1-2 0,-51 30 0,69-45 0,-1-1 0,1 0 0,0-1 0,-1 1 0,0-2 0,0 0 0,0 0 0,0 0 0,0-1 0,0-1 0,0 0 0,0 0 0,-18-4 0,24 3 0,0 0 0,0 0 0,0-1 0,1 0 0,-1 0 0,0 0 0,1 0 0,0 0 0,-1-1 0,1 1 0,0-1 0,0 0 0,0 0 0,1 0 0,-1 0 0,1-1 0,0 1 0,0-1 0,0 1 0,0-1 0,0 0 0,1 0 0,0 1 0,-1-1 0,2 0 0,-2-6 0,-1-11 0,1 0 0,1-1 0,2-38 0,0 34 0,-1 13 0,1 0 0,0 0 0,1 0 0,0 1 0,1-1 0,1 1 0,6-18 0,-7 25 0,-1 1 0,1-1 0,0 1 0,0-1 0,0 1 0,0 0 0,1 0 0,0 0 0,-1 1 0,2-1 0,-1 1 0,0 0 0,1 0 0,-1 0 0,1 1 0,0 0 0,0 0 0,0 0 0,0 0 0,10-1 0,-11 2 0,1 0 0,-1 1 0,1-1 0,0 1 0,-1 0 0,1 1 0,0-1 0,-1 1 0,1 0 0,-1 0 0,1 0 0,-1 1 0,1 0 0,-1 0 0,6 3 0,0 2 0,-1 0 0,1 1 0,-2 1 0,12 12 0,20 19 0,-30-30 0,-1 1 0,0 0 0,0 1 0,-1 0 0,0 0 0,8 19 0,-9-16 0,1 0 0,1-1 0,0 0 0,19 20 0,-18-24 0,-1 0 0,0 0 0,0 1 0,-1 1 0,0-1 0,-1 2 0,0-1 0,-1 0 0,6 19 0,-6-14-341,2 0 0,-1 0-1,16 23 1,-12-23-6485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33.137"/>
    </inkml:context>
    <inkml:brush xml:id="br0">
      <inkml:brushProperty name="width" value="0.05" units="cm"/>
      <inkml:brushProperty name="height" value="0.05" units="cm"/>
      <inkml:brushProperty name="color" value="#F6630D"/>
    </inkml:brush>
  </inkml:definitions>
  <inkml:trace contextRef="#ctx0" brushRef="#br0">942 0 24575,'0'5'0,"0"-1"0,0 1 0,-1-1 0,1 1 0,-1-1 0,0 0 0,-1 1 0,1-1 0,-1 0 0,0 0 0,0 0 0,0 0 0,0 0 0,-1 0 0,1-1 0,-7 7 0,0-2 0,0-1 0,-1 0 0,0 0 0,-19 9 0,-19 13 0,-125 114 0,103-81 0,58-51 0,0-1 0,0 0 0,-1 0 0,0-2 0,-1 0 0,0 0 0,0-1 0,-1-1 0,0 0 0,0-1 0,-20 4 0,-112 15 0,112-21-7,-2-1-1,-40-3 0,21 0-1334,39 1-5484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35.069"/>
    </inkml:context>
    <inkml:brush xml:id="br0">
      <inkml:brushProperty name="width" value="0.05" units="cm"/>
      <inkml:brushProperty name="height" value="0.05" units="cm"/>
      <inkml:brushProperty name="color" value="#F6630D"/>
    </inkml:brush>
  </inkml:definitions>
  <inkml:trace contextRef="#ctx0" brushRef="#br0">136 456 24575,'0'31'0,"1"2"0,-1 0 0,-1 0 0,-2 0 0,-1 0 0,-2 0 0,-14 43 0,9-44 0,3-8 0,-2 1 0,-18 34 0,23-50 0,1 1 0,0 0 0,-5 19 0,-8 19 0,13-57 0,2-7 0,3-315 0,4 295 0,1 0 0,20-66 0,-15 63 0,-7 22 0,0-1 0,0 1 0,1 0 0,1 0 0,1 1 0,0-1 0,1 1 0,0 1 0,2 0 0,19-25 0,9-5 0,-29 32 0,1 1 0,0 1 0,1 0 0,0 0 0,1 1 0,0 0 0,0 1 0,1 0 0,17-8 0,136-53 0,-163 69 0,-1 0 0,0 1 0,1-1 0,-1 0 0,1 1 0,-1 0 0,0-1 0,1 1 0,-1 0 0,1 1 0,-1-1 0,1 0 0,-1 1 0,1-1 0,-1 1 0,0 0 0,1-1 0,-1 1 0,0 0 0,0 1 0,0-1 0,0 0 0,0 1 0,0-1 0,0 1 0,0-1 0,0 1 0,-1 0 0,1 0 0,-1 0 0,1 0 0,1 4 0,4 7 0,-2-1 0,1 1 0,-2 0 0,6 24 0,-3-10 0,-3-16 0,0 2 0,0 0 0,0 0 0,-2 0 0,2 16 0,-4-24 0,0 0 0,0-1 0,-1 1 0,1 0 0,-1 0 0,-1-1 0,1 1 0,0 0 0,-1-1 0,0 1 0,0-1 0,-1 0 0,1 0 0,-1 0 0,-3 5 0,-2-1 0,0 0 0,0 0 0,-1-1 0,0 0 0,0-1 0,-1 0 0,1 0 0,-1-1 0,-1 0 0,1 0 0,-16 3 0,3-1 0,-1-2 0,0-1 0,0 0 0,-32 0 0,53-4 0,0-1 0,0 1 0,-1 0 0,1-1 0,0 0 0,0 0 0,-1 0 0,1 0 0,0 0 0,0-1 0,-3-1 0,5 2 0,1 1 0,-1-1 0,1 1 0,-1 0 0,1-1 0,-1 0 0,1 1 0,-1-1 0,1 1 0,-1-1 0,1 1 0,0-1 0,-1 0 0,1 1 0,0-1 0,0 0 0,-1 1 0,1-1 0,0 0 0,0 0 0,0-1 0,0 1 0,1 0 0,-1 0 0,0 0 0,1 0 0,0-1 0,-1 1 0,1 0 0,0 0 0,-1 0 0,1 0 0,0 0 0,0 1 0,0-1 0,0 0 0,0 0 0,0 0 0,1 0 0,3-2 0,0 0 0,1 1 0,-1 0 0,0 0 0,1 0 0,-1 1 0,1 0 0,-1 0 0,1 0 0,6 0 0,63 3 0,-42 0 0,-24-2 0,0 0 0,0 0 0,0 1 0,0 1 0,0-1 0,-1 2 0,10 2 0,-16-4 0,1 1 0,-1-1 0,1 1 0,-1 0 0,0 0 0,0 0 0,0 0 0,0 0 0,0 0 0,0 0 0,0 1 0,-1-1 0,1 1 0,-1-1 0,1 1 0,-1 0 0,0-1 0,0 1 0,-1 0 0,1 0 0,0 0 0,-1-1 0,0 1 0,0 0 0,0 3 0,2 27 0,-1-1 0,-2 1 0,-1-1 0,-9 44 0,9-70 0,0 0 0,-1 0 0,0 0 0,0-1 0,0 0 0,0 1 0,-1-1 0,0 0 0,0-1 0,-1 1 0,1-1 0,-1 0 0,0 0 0,-8 5 0,-12 6 0,-50 22 0,42-22 0,24-11 0,0 0 0,0-1 0,-1-1 0,1 0 0,-1 0 0,0-1 0,-11 1 0,-75-5 0,40 1 0,54 2-52,-1 0-1,1 1 1,0-1-1,-1 0 1,1 0-1,0 0 1,-1-1-1,1 1 1,0-1-1,-1 1 1,1-1-1,0 0 1,0 0-1,0 1 1,0-2-1,0 1 1,0 0-1,0 0 1,0-1-1,0 1 1,0-1-1,1 1 0,-1-1 1,0 0-1,-1-3 1,-1-6-6774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5:53:40.245"/>
    </inkml:context>
    <inkml:brush xml:id="br0">
      <inkml:brushProperty name="width" value="0.05" units="cm"/>
      <inkml:brushProperty name="height" value="0.05" units="cm"/>
      <inkml:brushProperty name="color" value="#F6630D"/>
    </inkml:brush>
  </inkml:definitions>
  <inkml:trace contextRef="#ctx0" brushRef="#br0">369 1478 24575,'0'1'0,"-1"0"0,1 0 0,-1 0 0,1 0 0,-1-1 0,1 1 0,-1 0 0,1 0 0,-1-1 0,0 1 0,1-1 0,-1 1 0,0 0 0,0-1 0,1 1 0,-1-1 0,0 0 0,0 1 0,0-1 0,0 0 0,1 1 0,-1-1 0,0 0 0,0 0 0,0 0 0,0 0 0,0 0 0,0 0 0,0 0 0,0 0 0,0 0 0,0 0 0,1 0 0,-1 0 0,0-1 0,-1 0 0,-35-7 0,29 4 0,0 0 0,0 0 0,1-1 0,0 1 0,0-2 0,0 1 0,0-1 0,-10-13 0,-42-61 0,21 25 0,21 34 0,2-2 0,0 1 0,-17-40 0,21 32 0,2 1 0,1-1 0,1-1 0,-4-51 0,7-245 0,7 170 0,-2 89 0,13-70 0,-10 91 0,-3 31 0,1-1 0,0 1 0,1 0 0,9-27 0,-10 36-80,1-1 0,0 1-1,0 0 1,1 0 0,0 0-1,0 0 1,0 1 0,1 0-1,0-1 1,0 2 0,1-1 0,0 1-1,0 0 1,0 0 0,1 0-1,6-3 1,0 2-6746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975916-8155-454C-AD23-1D8B7449160A}" type="datetimeFigureOut">
              <a:rPr lang="zh-CN" altLang="en-US" smtClean="0"/>
              <a:t>2022/8/27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9682AD-F457-499D-9F14-E40D12CFA51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老师，同学们大家好，我是二班五组组长刘宇轩，我们组的组员有</a:t>
            </a:r>
            <a:r>
              <a:rPr lang="en-US" altLang="zh-CN" dirty="0"/>
              <a:t>…</a:t>
            </a:r>
          </a:p>
          <a:p>
            <a:r>
              <a:rPr lang="zh-CN" altLang="en-US" dirty="0"/>
              <a:t>本次研讨课我们将对课程报告二中要求的内容做概要性的汇报，并展示我们所做的工作以及遇到的困难，和接下来的工作规划。</a:t>
            </a:r>
          </a:p>
        </p:txBody>
      </p:sp>
      <p:sp>
        <p:nvSpPr>
          <p:cNvPr id="4" name="灯片编号占位符 3"/>
          <p:cNvSpPr>
            <a:spLocks noGrp="1"/>
          </p:cNvSpPr>
          <p:nvPr>
            <p:ph type="sldNum" sz="quarter" idx="5"/>
          </p:nvPr>
        </p:nvSpPr>
        <p:spPr/>
        <p:txBody>
          <a:bodyPr/>
          <a:lstStyle/>
          <a:p>
            <a:fld id="{C69682AD-F457-499D-9F14-E40D12CFA51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比如这个是截角八面体的一个顶点，放大得到右图。</a:t>
            </a:r>
            <a:endParaRPr lang="en-US" altLang="zh-CN" dirty="0"/>
          </a:p>
          <a:p>
            <a:r>
              <a:rPr lang="zh-CN" altLang="en-US" dirty="0"/>
              <a:t>小圆柱的轴线就是转动副轴线，和连杆、平面成固定的夹角。因此可以用红线和三条橘线夹角代替。即</a:t>
            </a:r>
            <a:r>
              <a:rPr lang="en-US" altLang="zh-CN" dirty="0"/>
              <a:t>alpha beta gamma</a:t>
            </a:r>
          </a:p>
        </p:txBody>
      </p:sp>
      <p:sp>
        <p:nvSpPr>
          <p:cNvPr id="4" name="灯片编号占位符 3"/>
          <p:cNvSpPr>
            <a:spLocks noGrp="1"/>
          </p:cNvSpPr>
          <p:nvPr>
            <p:ph type="sldNum" sz="quarter" idx="5"/>
          </p:nvPr>
        </p:nvSpPr>
        <p:spPr/>
        <p:txBody>
          <a:bodyPr/>
          <a:lstStyle/>
          <a:p>
            <a:fld id="{C69682AD-F457-499D-9F14-E40D12CFA512}" type="slidenum">
              <a:rPr lang="zh-CN" altLang="en-US" smtClean="0"/>
              <a:t>12</a:t>
            </a:fld>
            <a:endParaRPr lang="zh-CN" altLang="en-US"/>
          </a:p>
        </p:txBody>
      </p:sp>
    </p:spTree>
    <p:extLst>
      <p:ext uri="{BB962C8B-B14F-4D97-AF65-F5344CB8AC3E}">
        <p14:creationId xmlns:p14="http://schemas.microsoft.com/office/powerpoint/2010/main" val="563282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实际上，转动副中有两种形式，一种是角标为</a:t>
            </a:r>
            <a:r>
              <a:rPr lang="en-US" altLang="zh-CN" dirty="0"/>
              <a:t>1</a:t>
            </a:r>
            <a:r>
              <a:rPr lang="zh-CN" altLang="en-US" dirty="0"/>
              <a:t>，</a:t>
            </a:r>
            <a:r>
              <a:rPr lang="en-US" altLang="zh-CN" dirty="0"/>
              <a:t>3</a:t>
            </a:r>
            <a:r>
              <a:rPr lang="zh-CN" altLang="en-US" dirty="0"/>
              <a:t>的转动副，一种是角标为</a:t>
            </a:r>
            <a:r>
              <a:rPr lang="en-US" altLang="zh-CN" dirty="0"/>
              <a:t>2</a:t>
            </a:r>
            <a:r>
              <a:rPr lang="zh-CN" altLang="en-US" dirty="0"/>
              <a:t>的转动副。我们分别称为</a:t>
            </a:r>
            <a:r>
              <a:rPr lang="en-US" altLang="zh-CN" dirty="0"/>
              <a:t>1</a:t>
            </a:r>
            <a:r>
              <a:rPr lang="zh-CN" altLang="en-US" dirty="0"/>
              <a:t>类和</a:t>
            </a:r>
            <a:r>
              <a:rPr lang="en-US" altLang="zh-CN" dirty="0"/>
              <a:t>2</a:t>
            </a:r>
            <a:r>
              <a:rPr lang="zh-CN" altLang="en-US" dirty="0"/>
              <a:t>类转动副。</a:t>
            </a:r>
            <a:endParaRPr lang="en-US" altLang="zh-CN" dirty="0"/>
          </a:p>
          <a:p>
            <a:r>
              <a:rPr lang="zh-CN" altLang="en-US" dirty="0"/>
              <a:t>左下角的表格第二列即为</a:t>
            </a:r>
            <a:r>
              <a:rPr lang="en-US" altLang="zh-CN" dirty="0"/>
              <a:t>C1C2</a:t>
            </a:r>
            <a:r>
              <a:rPr lang="zh-CN" altLang="en-US" dirty="0"/>
              <a:t>的转动副的方向，通过转动副的方向坐标和三条橘色的线做内积求角度，可以得到下面的式子</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13</a:t>
            </a:fld>
            <a:endParaRPr lang="zh-CN" altLang="en-US"/>
          </a:p>
        </p:txBody>
      </p:sp>
    </p:spTree>
    <p:extLst>
      <p:ext uri="{BB962C8B-B14F-4D97-AF65-F5344CB8AC3E}">
        <p14:creationId xmlns:p14="http://schemas.microsoft.com/office/powerpoint/2010/main" val="2537154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根据计算，两类转动副的角度分别为如下：</a:t>
            </a:r>
            <a:endParaRPr lang="en-US" altLang="zh-CN" dirty="0"/>
          </a:p>
          <a:p>
            <a:r>
              <a:rPr lang="zh-CN" altLang="en-US" dirty="0"/>
              <a:t>之后我们只需要将这个八位小数填进刚才建模的三个角度约束里面就可以了。</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14</a:t>
            </a:fld>
            <a:endParaRPr lang="zh-CN" altLang="en-US"/>
          </a:p>
        </p:txBody>
      </p:sp>
    </p:spTree>
    <p:extLst>
      <p:ext uri="{BB962C8B-B14F-4D97-AF65-F5344CB8AC3E}">
        <p14:creationId xmlns:p14="http://schemas.microsoft.com/office/powerpoint/2010/main" val="2814674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15</a:t>
            </a:fld>
            <a:endParaRPr lang="zh-CN" altLang="en-US"/>
          </a:p>
        </p:txBody>
      </p:sp>
    </p:spTree>
    <p:extLst>
      <p:ext uri="{BB962C8B-B14F-4D97-AF65-F5344CB8AC3E}">
        <p14:creationId xmlns:p14="http://schemas.microsoft.com/office/powerpoint/2010/main" val="1038879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黑体" panose="02010609060101010101" pitchFamily="49" charset="-122"/>
                <a:ea typeface="黑体" panose="02010609060101010101" pitchFamily="49" charset="-122"/>
              </a:rPr>
              <a:t>两个转动副扭角：</a:t>
            </a:r>
            <a:r>
              <a:rPr lang="en-US" altLang="zh-CN" dirty="0">
                <a:latin typeface="黑体" panose="02010609060101010101" pitchFamily="49" charset="-122"/>
                <a:ea typeface="黑体" panose="02010609060101010101" pitchFamily="49" charset="-122"/>
              </a:rPr>
              <a:t>34.78648675°</a:t>
            </a:r>
            <a:r>
              <a:rPr lang="zh-CN" altLang="en-US" dirty="0">
                <a:latin typeface="黑体" panose="02010609060101010101" pitchFamily="49" charset="-122"/>
                <a:ea typeface="黑体" panose="02010609060101010101" pitchFamily="49" charset="-122"/>
              </a:rPr>
              <a:t>，和连杆的情况一样，接下来只需要拼接即可</a:t>
            </a:r>
            <a:endParaRPr lang="en-US" altLang="zh-CN"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C69682AD-F457-499D-9F14-E40D12CFA512}" type="slidenum">
              <a:rPr lang="zh-CN" altLang="en-US" smtClean="0"/>
              <a:t>16</a:t>
            </a:fld>
            <a:endParaRPr lang="zh-CN" altLang="en-US"/>
          </a:p>
        </p:txBody>
      </p:sp>
    </p:spTree>
    <p:extLst>
      <p:ext uri="{BB962C8B-B14F-4D97-AF65-F5344CB8AC3E}">
        <p14:creationId xmlns:p14="http://schemas.microsoft.com/office/powerpoint/2010/main" val="1626426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17</a:t>
            </a:fld>
            <a:endParaRPr lang="zh-CN" altLang="en-US"/>
          </a:p>
        </p:txBody>
      </p:sp>
    </p:spTree>
    <p:extLst>
      <p:ext uri="{BB962C8B-B14F-4D97-AF65-F5344CB8AC3E}">
        <p14:creationId xmlns:p14="http://schemas.microsoft.com/office/powerpoint/2010/main" val="2981397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黑体" panose="02010609060101010101" pitchFamily="49" charset="-122"/>
                <a:ea typeface="黑体" panose="02010609060101010101" pitchFamily="49" charset="-122"/>
              </a:rPr>
              <a:t>将转动副重合时注意方向</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18</a:t>
            </a:fld>
            <a:endParaRPr lang="zh-CN" altLang="en-US"/>
          </a:p>
        </p:txBody>
      </p:sp>
    </p:spTree>
    <p:extLst>
      <p:ext uri="{BB962C8B-B14F-4D97-AF65-F5344CB8AC3E}">
        <p14:creationId xmlns:p14="http://schemas.microsoft.com/office/powerpoint/2010/main" val="2817252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黑体" panose="02010609060101010101" pitchFamily="49" charset="-122"/>
                <a:ea typeface="黑体" panose="02010609060101010101" pitchFamily="49" charset="-122"/>
              </a:rPr>
              <a:t>将转动副重合时注意方向</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19</a:t>
            </a:fld>
            <a:endParaRPr lang="zh-CN" altLang="en-US"/>
          </a:p>
        </p:txBody>
      </p:sp>
    </p:spTree>
    <p:extLst>
      <p:ext uri="{BB962C8B-B14F-4D97-AF65-F5344CB8AC3E}">
        <p14:creationId xmlns:p14="http://schemas.microsoft.com/office/powerpoint/2010/main" val="132862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黑体" panose="02010609060101010101" pitchFamily="49" charset="-122"/>
                <a:ea typeface="黑体" panose="02010609060101010101" pitchFamily="49" charset="-122"/>
              </a:rPr>
              <a:t>将转动副重合时注意方向</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20</a:t>
            </a:fld>
            <a:endParaRPr lang="zh-CN" altLang="en-US"/>
          </a:p>
        </p:txBody>
      </p:sp>
    </p:spTree>
    <p:extLst>
      <p:ext uri="{BB962C8B-B14F-4D97-AF65-F5344CB8AC3E}">
        <p14:creationId xmlns:p14="http://schemas.microsoft.com/office/powerpoint/2010/main" val="4043277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4</a:t>
            </a:fld>
            <a:endParaRPr lang="zh-CN" altLang="en-US"/>
          </a:p>
        </p:txBody>
      </p:sp>
    </p:spTree>
    <p:extLst>
      <p:ext uri="{BB962C8B-B14F-4D97-AF65-F5344CB8AC3E}">
        <p14:creationId xmlns:p14="http://schemas.microsoft.com/office/powerpoint/2010/main" val="120432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24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26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27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为了实现可展多面体的构造，我们选择</a:t>
            </a:r>
            <a:r>
              <a:rPr lang="en-US" altLang="zh-CN" dirty="0" err="1"/>
              <a:t>Bricard</a:t>
            </a:r>
            <a:r>
              <a:rPr lang="zh-CN" altLang="en-US" dirty="0"/>
              <a:t>机构，前面组已经非常详尽地阐述了</a:t>
            </a:r>
            <a:r>
              <a:rPr lang="en-US" altLang="zh-CN" dirty="0" err="1"/>
              <a:t>bricard</a:t>
            </a:r>
            <a:r>
              <a:rPr lang="zh-CN" altLang="en-US" dirty="0"/>
              <a:t>机构，再次不做赘述，我们选择的是采用</a:t>
            </a:r>
            <a:r>
              <a:rPr lang="en-US" altLang="zh-CN" dirty="0"/>
              <a:t>15</a:t>
            </a:r>
            <a:r>
              <a:rPr lang="zh-CN" altLang="en-US" dirty="0"/>
              <a:t>转动副和</a:t>
            </a:r>
            <a:r>
              <a:rPr lang="en-US" altLang="zh-CN" dirty="0"/>
              <a:t>9</a:t>
            </a:r>
            <a:r>
              <a:rPr lang="zh-CN" altLang="en-US" dirty="0"/>
              <a:t>个球副的自由度为</a:t>
            </a:r>
            <a:r>
              <a:rPr lang="en-US" altLang="zh-CN" dirty="0"/>
              <a:t>1</a:t>
            </a:r>
            <a:r>
              <a:rPr lang="zh-CN" altLang="en-US" dirty="0"/>
              <a:t>的方案，下面我们将阐述各顶点坐标的计算和运动副的位置和轴线，以及自由度的确定。</a:t>
            </a:r>
          </a:p>
        </p:txBody>
      </p:sp>
      <p:sp>
        <p:nvSpPr>
          <p:cNvPr id="4" name="灯片编号占位符 3"/>
          <p:cNvSpPr>
            <a:spLocks noGrp="1"/>
          </p:cNvSpPr>
          <p:nvPr>
            <p:ph type="sldNum" sz="quarter" idx="5"/>
          </p:nvPr>
        </p:nvSpPr>
        <p:spPr/>
        <p:txBody>
          <a:bodyPr/>
          <a:lstStyle/>
          <a:p>
            <a:fld id="{C69682AD-F457-499D-9F14-E40D12CFA512}" type="slidenum">
              <a:rPr lang="zh-CN" altLang="en-US" smtClean="0"/>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黑体" panose="02010609060101010101" pitchFamily="49" charset="-122"/>
                <a:ea typeface="黑体" panose="02010609060101010101" pitchFamily="49" charset="-122"/>
              </a:rPr>
              <a:t>将转动副重合时注意方向</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36</a:t>
            </a:fld>
            <a:endParaRPr lang="zh-CN" altLang="en-US"/>
          </a:p>
        </p:txBody>
      </p:sp>
    </p:spTree>
    <p:extLst>
      <p:ext uri="{BB962C8B-B14F-4D97-AF65-F5344CB8AC3E}">
        <p14:creationId xmlns:p14="http://schemas.microsoft.com/office/powerpoint/2010/main" val="1623042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黑体" panose="02010609060101010101" pitchFamily="49" charset="-122"/>
                <a:ea typeface="黑体" panose="02010609060101010101" pitchFamily="49" charset="-122"/>
              </a:rPr>
              <a:t>将转动副重合时注意方向</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37</a:t>
            </a:fld>
            <a:endParaRPr lang="zh-CN" altLang="en-US"/>
          </a:p>
        </p:txBody>
      </p:sp>
    </p:spTree>
    <p:extLst>
      <p:ext uri="{BB962C8B-B14F-4D97-AF65-F5344CB8AC3E}">
        <p14:creationId xmlns:p14="http://schemas.microsoft.com/office/powerpoint/2010/main" val="3425998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以上是我们本次研讨课展示的全部内容，敬请老师和同学们批评指正！</a:t>
            </a:r>
          </a:p>
        </p:txBody>
      </p:sp>
      <p:sp>
        <p:nvSpPr>
          <p:cNvPr id="4" name="灯片编号占位符 3"/>
          <p:cNvSpPr>
            <a:spLocks noGrp="1"/>
          </p:cNvSpPr>
          <p:nvPr>
            <p:ph type="sldNum" sz="quarter" idx="5"/>
          </p:nvPr>
        </p:nvSpPr>
        <p:spPr/>
        <p:txBody>
          <a:bodyPr/>
          <a:lstStyle/>
          <a:p>
            <a:fld id="{C69682AD-F457-499D-9F14-E40D12CFA512}" type="slidenum">
              <a:rPr lang="zh-CN" altLang="en-US"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5</a:t>
            </a:fld>
            <a:endParaRPr lang="zh-CN" altLang="en-US"/>
          </a:p>
        </p:txBody>
      </p:sp>
    </p:spTree>
    <p:extLst>
      <p:ext uri="{BB962C8B-B14F-4D97-AF65-F5344CB8AC3E}">
        <p14:creationId xmlns:p14="http://schemas.microsoft.com/office/powerpoint/2010/main" val="23870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6</a:t>
            </a:fld>
            <a:endParaRPr lang="zh-CN" altLang="en-US"/>
          </a:p>
        </p:txBody>
      </p:sp>
    </p:spTree>
    <p:extLst>
      <p:ext uri="{BB962C8B-B14F-4D97-AF65-F5344CB8AC3E}">
        <p14:creationId xmlns:p14="http://schemas.microsoft.com/office/powerpoint/2010/main" val="4073793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7</a:t>
            </a:fld>
            <a:endParaRPr lang="zh-CN" altLang="en-US"/>
          </a:p>
        </p:txBody>
      </p:sp>
    </p:spTree>
    <p:extLst>
      <p:ext uri="{BB962C8B-B14F-4D97-AF65-F5344CB8AC3E}">
        <p14:creationId xmlns:p14="http://schemas.microsoft.com/office/powerpoint/2010/main" val="3503918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9682AD-F457-499D-9F14-E40D12CFA512}" type="slidenum">
              <a:rPr lang="zh-CN" altLang="en-US" smtClean="0"/>
              <a:t>8</a:t>
            </a:fld>
            <a:endParaRPr lang="zh-CN" altLang="en-US"/>
          </a:p>
        </p:txBody>
      </p:sp>
    </p:spTree>
    <p:extLst>
      <p:ext uri="{BB962C8B-B14F-4D97-AF65-F5344CB8AC3E}">
        <p14:creationId xmlns:p14="http://schemas.microsoft.com/office/powerpoint/2010/main" val="2276687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69682AD-F457-499D-9F14-E40D12CFA512}" type="slidenum">
              <a:rPr lang="zh-CN" altLang="en-US" smtClean="0"/>
              <a:t>9</a:t>
            </a:fld>
            <a:endParaRPr lang="zh-CN" altLang="en-US"/>
          </a:p>
        </p:txBody>
      </p:sp>
    </p:spTree>
    <p:extLst>
      <p:ext uri="{BB962C8B-B14F-4D97-AF65-F5344CB8AC3E}">
        <p14:creationId xmlns:p14="http://schemas.microsoft.com/office/powerpoint/2010/main" val="141592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这里由于我们采用了三个球副换为三个转动副的方案，因此运动副轴线处均为转动副，未标注处均为球副。</a:t>
            </a:r>
          </a:p>
        </p:txBody>
      </p:sp>
      <p:sp>
        <p:nvSpPr>
          <p:cNvPr id="4" name="灯片编号占位符 3"/>
          <p:cNvSpPr>
            <a:spLocks noGrp="1"/>
          </p:cNvSpPr>
          <p:nvPr>
            <p:ph type="sldNum" sz="quarter" idx="5"/>
          </p:nvPr>
        </p:nvSpPr>
        <p:spPr/>
        <p:txBody>
          <a:bodyPr/>
          <a:lstStyle/>
          <a:p>
            <a:fld id="{C69682AD-F457-499D-9F14-E40D12CFA512}" type="slidenum">
              <a:rPr lang="zh-CN" altLang="en-US" smtClean="0"/>
              <a:t>10</a:t>
            </a:fld>
            <a:endParaRPr lang="zh-CN" altLang="en-US"/>
          </a:p>
        </p:txBody>
      </p:sp>
    </p:spTree>
    <p:extLst>
      <p:ext uri="{BB962C8B-B14F-4D97-AF65-F5344CB8AC3E}">
        <p14:creationId xmlns:p14="http://schemas.microsoft.com/office/powerpoint/2010/main" val="362164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首先我们标点，然后对应</a:t>
            </a:r>
            <a:r>
              <a:rPr lang="en-US" altLang="zh-CN" dirty="0"/>
              <a:t>9</a:t>
            </a:r>
            <a:r>
              <a:rPr lang="zh-CN" altLang="en-US" dirty="0"/>
              <a:t>个球副</a:t>
            </a:r>
            <a:r>
              <a:rPr lang="en-US" altLang="zh-CN" dirty="0"/>
              <a:t>12</a:t>
            </a:r>
            <a:r>
              <a:rPr lang="zh-CN" altLang="en-US" dirty="0"/>
              <a:t>个转动副</a:t>
            </a:r>
            <a:endParaRPr lang="en-US" altLang="zh-CN" dirty="0"/>
          </a:p>
          <a:p>
            <a:r>
              <a:rPr lang="zh-CN" altLang="en-US" dirty="0"/>
              <a:t>转动副非常简单，只需要点喝点重合就行了</a:t>
            </a:r>
            <a:endParaRPr lang="en-US" altLang="zh-CN" dirty="0"/>
          </a:p>
          <a:p>
            <a:r>
              <a:rPr lang="zh-CN" altLang="en-US" dirty="0"/>
              <a:t>转动副用三个角度约束来代替，首先我们需要用一个非常小的圆柱来代替转动副，不然无法添加配合，如下图所示。</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11</a:t>
            </a:fld>
            <a:endParaRPr lang="zh-CN" altLang="en-US"/>
          </a:p>
        </p:txBody>
      </p:sp>
    </p:spTree>
    <p:extLst>
      <p:ext uri="{BB962C8B-B14F-4D97-AF65-F5344CB8AC3E}">
        <p14:creationId xmlns:p14="http://schemas.microsoft.com/office/powerpoint/2010/main" val="177934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2022/8/27</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2022/8/27</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2022/8/27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2022/8/27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2022/8/27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2" cstate="email"/>
          <a:srcRect/>
          <a:stretch>
            <a:fillRect/>
          </a:stretch>
        </p:blipFill>
        <p:spPr bwMode="auto">
          <a:xfrm>
            <a:off x="5224465" y="0"/>
            <a:ext cx="6967537" cy="6858000"/>
          </a:xfrm>
          <a:prstGeom prst="rect">
            <a:avLst/>
          </a:prstGeom>
          <a:noFill/>
          <a:ln w="9525">
            <a:noFill/>
            <a:miter lim="800000"/>
            <a:headEnd/>
            <a:tailEnd/>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161AFB21-DBA3-481D-8F7B-09C9B17B6691}" type="datetimeFigureOut">
              <a:rPr lang="zh-CN" altLang="en-US"/>
              <a:t>2022/8/27</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00FF262C-3761-4C24-872D-544326259E36}"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0CB64265-347A-4A89-84B8-A5D80D7834B9}" type="datetimeFigureOut">
              <a:rPr lang="zh-CN" altLang="en-US"/>
              <a:t>2022/8/27</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22241782-DA87-4978-9051-98B99502C9DD}"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72AFB4C0-FA24-4F4D-A17C-63F7D7E08FB5}" type="datetimeFigureOut">
              <a:rPr lang="zh-CN" altLang="en-US"/>
              <a:t>2022/8/27</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5A6C8A3E-0184-4FB7-A8D4-E3A320247705}"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FF735C5-43AD-4464-852C-402DC6313CA8}" type="datetimeFigureOut">
              <a:rPr lang="zh-CN" altLang="en-US"/>
              <a:t>2022/8/27</a:t>
            </a:fld>
            <a:endParaRPr lang="zh-CN" altLang="en-US"/>
          </a:p>
        </p:txBody>
      </p:sp>
      <p:sp>
        <p:nvSpPr>
          <p:cNvPr id="8" name="页脚占位符 7"/>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243A6D05-960A-4253-9142-2CB4B89AFF8C}"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393B5FD-2CFD-4C17-8CA1-8896FC99F542}" type="datetimeFigureOut">
              <a:rPr lang="zh-CN" altLang="en-US"/>
              <a:t>2022/8/27</a:t>
            </a:fld>
            <a:endParaRPr lang="zh-CN" altLang="en-US"/>
          </a:p>
        </p:txBody>
      </p:sp>
      <p:sp>
        <p:nvSpPr>
          <p:cNvPr id="4" name="页脚占位符 3"/>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46C4FB72-450F-457D-B1A2-F5E1D863448B}"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AE0B2FB6-452A-4425-8BD9-2ACAB7243718}" type="datetimeFigureOut">
              <a:rPr lang="zh-CN" altLang="en-US"/>
              <a:t>2022/8/27</a:t>
            </a:fld>
            <a:endParaRPr lang="zh-CN" altLang="en-US"/>
          </a:p>
        </p:txBody>
      </p:sp>
      <p:sp>
        <p:nvSpPr>
          <p:cNvPr id="3" name="页脚占位符 2"/>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FEE5DD97-D3D6-4805-872F-3FD53EF08E83}"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99501A5-C41B-4B5F-819C-1B487BE05E4C}" type="datetimeFigureOut">
              <a:rPr lang="zh-CN" altLang="en-US"/>
              <a:t>2022/8/27</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C5A97971-8DE0-44B2-A0D5-2DC1F1B69BFA}" type="slidenum">
              <a:rPr lang="zh-CN" altLang="en-US"/>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D96DB21-153E-4DEE-9473-F53FC02AA951}" type="datetimeFigureOut">
              <a:rPr lang="zh-CN" altLang="en-US"/>
              <a:t>2022/8/27</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870F98E7-03C2-4218-8ED6-D5E805875C3C}" type="slidenum">
              <a:rPr lang="zh-CN" altLang="en-US"/>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9CA88350-C780-4FB1-AE97-F510730C86BC}" type="datetimeFigureOut">
              <a:rPr lang="zh-CN" altLang="en-US"/>
              <a:t>2022/8/27</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D6D1A840-EF38-4BB4-8D8E-D779542843CC}" type="slidenum">
              <a:rPr lang="zh-CN" altLang="en-US"/>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C0D36F01-2D12-47B2-A096-CB16133529CD}" type="datetimeFigureOut">
              <a:rPr lang="zh-CN" altLang="en-US"/>
              <a:t>2022/8/27</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9B717777-A018-4341-B712-B71471F8FD10}"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2022/8/27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2022/8/27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2022/8/27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2022/8/27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2022/8/27</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2022/8/27</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2022/8/27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8325228" y="6545427"/>
            <a:ext cx="775136" cy="246221"/>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pic>
        <p:nvPicPr>
          <p:cNvPr id="3074" name="图片 6"/>
          <p:cNvPicPr>
            <a:picLocks noChangeAspect="1"/>
          </p:cNvPicPr>
          <p:nvPr/>
        </p:nvPicPr>
        <p:blipFill>
          <a:blip r:embed="rId13"/>
          <a:srcRect/>
          <a:stretch>
            <a:fillRect/>
          </a:stretch>
        </p:blipFill>
        <p:spPr bwMode="auto">
          <a:xfrm>
            <a:off x="1589" y="0"/>
            <a:ext cx="12188825"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customXml" Target="../ink/ink5.xml"/><Relationship Id="rId18" Type="http://schemas.openxmlformats.org/officeDocument/2006/relationships/image" Target="../media/image190.png"/><Relationship Id="rId26" Type="http://schemas.openxmlformats.org/officeDocument/2006/relationships/image" Target="../media/image230.png"/><Relationship Id="rId3" Type="http://schemas.openxmlformats.org/officeDocument/2006/relationships/image" Target="../media/image2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6.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10.xml"/><Relationship Id="rId16" Type="http://schemas.openxmlformats.org/officeDocument/2006/relationships/image" Target="../media/image180.png"/><Relationship Id="rId20" Type="http://schemas.openxmlformats.org/officeDocument/2006/relationships/image" Target="../media/image200.png"/><Relationship Id="rId1" Type="http://schemas.openxmlformats.org/officeDocument/2006/relationships/slideLayout" Target="../slideLayouts/slideLayout21.xml"/><Relationship Id="rId6" Type="http://schemas.openxmlformats.org/officeDocument/2006/relationships/image" Target="../media/image130.png"/><Relationship Id="rId11" Type="http://schemas.openxmlformats.org/officeDocument/2006/relationships/customXml" Target="../ink/ink4.xml"/><Relationship Id="rId24" Type="http://schemas.openxmlformats.org/officeDocument/2006/relationships/image" Target="../media/image220.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40.png"/><Relationship Id="rId10" Type="http://schemas.openxmlformats.org/officeDocument/2006/relationships/image" Target="../media/image150.png"/><Relationship Id="rId19" Type="http://schemas.openxmlformats.org/officeDocument/2006/relationships/customXml" Target="../ink/ink8.xml"/><Relationship Id="rId4" Type="http://schemas.openxmlformats.org/officeDocument/2006/relationships/image" Target="../media/image26.png"/><Relationship Id="rId9" Type="http://schemas.openxmlformats.org/officeDocument/2006/relationships/customXml" Target="../ink/ink3.xml"/><Relationship Id="rId14" Type="http://schemas.openxmlformats.org/officeDocument/2006/relationships/image" Target="../media/image170.png"/><Relationship Id="rId22" Type="http://schemas.openxmlformats.org/officeDocument/2006/relationships/image" Target="../media/image210.png"/><Relationship Id="rId27" Type="http://schemas.openxmlformats.org/officeDocument/2006/relationships/customXml" Target="../ink/ink12.xml"/></Relationships>
</file>

<file path=ppt/slides/_rels/slide1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1.xml"/><Relationship Id="rId29" Type="http://schemas.openxmlformats.org/officeDocument/2006/relationships/image" Target="../media/image27.png"/><Relationship Id="rId1" Type="http://schemas.openxmlformats.org/officeDocument/2006/relationships/slideLayout" Target="../slideLayouts/slideLayout21.xml"/><Relationship Id="rId28" Type="http://schemas.openxmlformats.org/officeDocument/2006/relationships/image" Target="../media/image251.png"/><Relationship Id="rId27" Type="http://schemas.openxmlformats.org/officeDocument/2006/relationships/image" Target="../media/image240.png"/><Relationship Id="rId30"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170.png"/><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image" Target="../media/image26.png"/><Relationship Id="rId21" Type="http://schemas.openxmlformats.org/officeDocument/2006/relationships/image" Target="../media/image210.png"/><Relationship Id="rId7" Type="http://schemas.openxmlformats.org/officeDocument/2006/relationships/image" Target="../media/image140.png"/><Relationship Id="rId12" Type="http://schemas.openxmlformats.org/officeDocument/2006/relationships/customXml" Target="../ink/ink18.xml"/><Relationship Id="rId17" Type="http://schemas.openxmlformats.org/officeDocument/2006/relationships/image" Target="../media/image190.png"/><Relationship Id="rId25" Type="http://schemas.openxmlformats.org/officeDocument/2006/relationships/image" Target="../media/image230.png"/><Relationship Id="rId2" Type="http://schemas.openxmlformats.org/officeDocument/2006/relationships/notesSlide" Target="../notesSlides/notesSlide12.xml"/><Relationship Id="rId16" Type="http://schemas.openxmlformats.org/officeDocument/2006/relationships/customXml" Target="../ink/ink20.xml"/><Relationship Id="rId20" Type="http://schemas.openxmlformats.org/officeDocument/2006/relationships/customXml" Target="../ink/ink22.xml"/><Relationship Id="rId1" Type="http://schemas.openxmlformats.org/officeDocument/2006/relationships/slideLayout" Target="../slideLayouts/slideLayout21.xml"/><Relationship Id="rId6" Type="http://schemas.openxmlformats.org/officeDocument/2006/relationships/customXml" Target="../ink/ink15.xml"/><Relationship Id="rId11" Type="http://schemas.openxmlformats.org/officeDocument/2006/relationships/image" Target="../media/image16.png"/><Relationship Id="rId24" Type="http://schemas.openxmlformats.org/officeDocument/2006/relationships/customXml" Target="../ink/ink24.xml"/><Relationship Id="rId5" Type="http://schemas.openxmlformats.org/officeDocument/2006/relationships/image" Target="../media/image130.png"/><Relationship Id="rId15" Type="http://schemas.openxmlformats.org/officeDocument/2006/relationships/image" Target="../media/image180.png"/><Relationship Id="rId23" Type="http://schemas.openxmlformats.org/officeDocument/2006/relationships/image" Target="../media/image220.png"/><Relationship Id="rId28" Type="http://schemas.openxmlformats.org/officeDocument/2006/relationships/image" Target="../media/image250.png"/><Relationship Id="rId10" Type="http://schemas.openxmlformats.org/officeDocument/2006/relationships/customXml" Target="../ink/ink17.xml"/><Relationship Id="rId19" Type="http://schemas.openxmlformats.org/officeDocument/2006/relationships/image" Target="../media/image200.png"/><Relationship Id="rId4" Type="http://schemas.openxmlformats.org/officeDocument/2006/relationships/customXml" Target="../ink/ink14.xml"/><Relationship Id="rId9" Type="http://schemas.openxmlformats.org/officeDocument/2006/relationships/image" Target="../media/image150.png"/><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24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1.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tags" Target="../tags/tag17.xml"/><Relationship Id="rId5" Type="http://schemas.openxmlformats.org/officeDocument/2006/relationships/image" Target="../media/image50.png"/><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1.xml"/><Relationship Id="rId1" Type="http://schemas.openxmlformats.org/officeDocument/2006/relationships/tags" Target="../tags/tag2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4.png"/><Relationship Id="rId5" Type="http://schemas.openxmlformats.org/officeDocument/2006/relationships/slideLayout" Target="../slideLayouts/slideLayout21.xml"/><Relationship Id="rId4" Type="http://schemas.openxmlformats.org/officeDocument/2006/relationships/video" Target="../media/media3.mp4"/></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1.xml"/><Relationship Id="rId6" Type="http://schemas.openxmlformats.org/officeDocument/2006/relationships/image" Target="../media/image63.png"/><Relationship Id="rId5" Type="http://schemas.openxmlformats.org/officeDocument/2006/relationships/image" Target="../media/image56.png"/><Relationship Id="rId4" Type="http://schemas.openxmlformats.org/officeDocument/2006/relationships/image" Target="../media/image11.jpeg"/></Relationships>
</file>

<file path=ppt/slides/_rels/slide35.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image" Target="../media/image66.png"/><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slideLayout" Target="../slideLayouts/slideLayout21.xml"/><Relationship Id="rId17" Type="http://schemas.openxmlformats.org/officeDocument/2006/relationships/image" Target="../media/image70.png"/><Relationship Id="rId2" Type="http://schemas.openxmlformats.org/officeDocument/2006/relationships/tags" Target="../tags/tag22.xml"/><Relationship Id="rId16" Type="http://schemas.openxmlformats.org/officeDocument/2006/relationships/image" Target="../media/image69.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image" Target="../media/image68.png"/><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slideLayout" Target="../slideLayouts/slideLayout21.xml"/><Relationship Id="rId1" Type="http://schemas.openxmlformats.org/officeDocument/2006/relationships/tags" Target="../tags/tag3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jpe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17.png"/><Relationship Id="rId5" Type="http://schemas.openxmlformats.org/officeDocument/2006/relationships/image" Target="../media/image13.emf"/><Relationship Id="rId10" Type="http://schemas.openxmlformats.org/officeDocument/2006/relationships/image" Target="../media/image21.png"/><Relationship Id="rId4" Type="http://schemas.openxmlformats.org/officeDocument/2006/relationships/image" Target="../media/image12.jpeg"/><Relationship Id="rId9"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38100" y="1773532"/>
            <a:ext cx="6057900" cy="1656415"/>
          </a:xfrm>
          <a:prstGeom prst="rect">
            <a:avLst/>
          </a:prstGeom>
          <a:noFill/>
          <a:ln w="9525">
            <a:noFill/>
            <a:miter lim="800000"/>
          </a:ln>
        </p:spPr>
        <p:txBody>
          <a:bodyPr wrap="square">
            <a:spAutoFit/>
          </a:bodyPr>
          <a:lstStyle/>
          <a:p>
            <a:pPr algn="ctr" eaLnBrk="1" hangingPunct="1">
              <a:lnSpc>
                <a:spcPct val="150000"/>
              </a:lnSpc>
            </a:pPr>
            <a:r>
              <a:rPr lang="zh-CN" altLang="en-US" sz="3600" b="1" dirty="0">
                <a:solidFill>
                  <a:srgbClr val="1570C1"/>
                </a:solidFill>
                <a:latin typeface="微软雅黑" panose="020B0503020204020204" pitchFamily="34" charset="-122"/>
                <a:ea typeface="微软雅黑" panose="020B0503020204020204" pitchFamily="34" charset="-122"/>
              </a:rPr>
              <a:t>设计与建造</a:t>
            </a:r>
            <a:r>
              <a:rPr lang="en-US" altLang="zh-CN" sz="3600" b="1" dirty="0">
                <a:solidFill>
                  <a:srgbClr val="1570C1"/>
                </a:solidFill>
                <a:latin typeface="微软雅黑" panose="020B0503020204020204" pitchFamily="34" charset="-122"/>
                <a:ea typeface="微软雅黑" panose="020B0503020204020204" pitchFamily="34" charset="-122"/>
              </a:rPr>
              <a:t>Ⅱ·</a:t>
            </a:r>
            <a:r>
              <a:rPr lang="zh-CN" altLang="en-US" sz="3600" b="1" dirty="0">
                <a:solidFill>
                  <a:srgbClr val="1570C1"/>
                </a:solidFill>
                <a:latin typeface="微软雅黑" panose="020B0503020204020204" pitchFamily="34" charset="-122"/>
                <a:ea typeface="微软雅黑" panose="020B0503020204020204" pitchFamily="34" charset="-122"/>
              </a:rPr>
              <a:t>可展机构</a:t>
            </a:r>
            <a:endParaRPr lang="en-US" altLang="zh-CN" sz="3600" b="1" dirty="0">
              <a:solidFill>
                <a:srgbClr val="1570C1"/>
              </a:solidFill>
              <a:latin typeface="微软雅黑" panose="020B0503020204020204" pitchFamily="34" charset="-122"/>
              <a:ea typeface="微软雅黑" panose="020B0503020204020204" pitchFamily="34" charset="-122"/>
            </a:endParaRPr>
          </a:p>
          <a:p>
            <a:pPr algn="ctr" eaLnBrk="1" hangingPunct="1">
              <a:lnSpc>
                <a:spcPct val="150000"/>
              </a:lnSpc>
            </a:pPr>
            <a:r>
              <a:rPr lang="zh-CN" altLang="en-US" sz="3600" b="1" dirty="0">
                <a:solidFill>
                  <a:srgbClr val="1570C1"/>
                </a:solidFill>
                <a:latin typeface="微软雅黑" panose="020B0503020204020204" pitchFamily="34" charset="-122"/>
                <a:ea typeface="微软雅黑" panose="020B0503020204020204" pitchFamily="34" charset="-122"/>
              </a:rPr>
              <a:t>课程总报告</a:t>
            </a:r>
            <a:endParaRPr lang="en-US" altLang="zh-CN" sz="3600" b="1" dirty="0">
              <a:solidFill>
                <a:srgbClr val="1570C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66803" y="4648200"/>
            <a:ext cx="2723823" cy="92333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设计与建造二班五组</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刘宇轩 张佳瑜 罗松寒 </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冒惠敏 郭伟祺 白  韬  </a:t>
            </a:r>
            <a:endParaRPr lang="en-US" altLang="zh-CN"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9315" y="48768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设计计算</a:t>
            </a:r>
            <a:endParaRPr lang="zh-CN" sz="2800" dirty="0">
              <a:solidFill>
                <a:srgbClr val="1570C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3352535" y="1240971"/>
              <a:ext cx="3945980" cy="4875034"/>
            </p:xfrm>
            <a:graphic>
              <a:graphicData uri="http://schemas.openxmlformats.org/drawingml/2006/table">
                <a:tbl>
                  <a:tblPr firstRow="1" firstCol="1" bandRow="1">
                    <a:tableStyleId>{5C22544A-7EE6-4342-B048-85BDC9FD1C3A}</a:tableStyleId>
                  </a:tblPr>
                  <a:tblGrid>
                    <a:gridCol w="2015086">
                      <a:extLst>
                        <a:ext uri="{9D8B030D-6E8A-4147-A177-3AD203B41FA5}">
                          <a16:colId xmlns:a16="http://schemas.microsoft.com/office/drawing/2014/main" val="20000"/>
                        </a:ext>
                      </a:extLst>
                    </a:gridCol>
                    <a:gridCol w="1930894">
                      <a:extLst>
                        <a:ext uri="{9D8B030D-6E8A-4147-A177-3AD203B41FA5}">
                          <a16:colId xmlns:a16="http://schemas.microsoft.com/office/drawing/2014/main" val="20001"/>
                        </a:ext>
                      </a:extLst>
                    </a:gridCol>
                  </a:tblGrid>
                  <a:tr h="354850">
                    <a:tc>
                      <a:txBody>
                        <a:bodyPr/>
                        <a:lstStyle/>
                        <a:p>
                          <a:pPr algn="ctr" fontAlgn="ctr"/>
                          <a:r>
                            <a:rPr lang="zh-CN" sz="1800" kern="0" dirty="0">
                              <a:solidFill>
                                <a:schemeClr val="tx1"/>
                              </a:solidFill>
                              <a:effectLst/>
                              <a:latin typeface="黑体" panose="02010609060101010101" pitchFamily="49" charset="-122"/>
                              <a:ea typeface="黑体" panose="02010609060101010101" pitchFamily="49" charset="-122"/>
                            </a:rPr>
                            <a:t>运动副空间坐标</a:t>
                          </a:r>
                          <a:endParaRPr lang="zh-CN" sz="18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r>
                            <a:rPr lang="zh-CN" sz="1800" kern="0" dirty="0">
                              <a:solidFill>
                                <a:schemeClr val="tx1"/>
                              </a:solidFill>
                              <a:effectLst/>
                              <a:latin typeface="黑体" panose="02010609060101010101" pitchFamily="49" charset="-122"/>
                              <a:ea typeface="黑体" panose="02010609060101010101" pitchFamily="49" charset="-122"/>
                            </a:rPr>
                            <a:t>运动副轴线</a:t>
                          </a:r>
                          <a:endParaRPr lang="zh-CN" sz="18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6371" marR="6637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00"/>
                      </a:ext>
                    </a:extLst>
                  </a:tr>
                  <a:tr h="348016">
                    <a:tc>
                      <a:txBody>
                        <a:bodyPr/>
                        <a:lstStyle/>
                        <a:p>
                          <a:pPr algn="ctr" fontAlgn="ct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𝑨</m:t>
                                    </m:r>
                                  </m:e>
                                  <m:sub>
                                    <m:r>
                                      <a:rPr lang="en-US" sz="1100" kern="100">
                                        <a:solidFill>
                                          <a:schemeClr val="tx1"/>
                                        </a:solidFill>
                                        <a:effectLst/>
                                        <a:latin typeface="Cambria Math" panose="02040503050406030204" pitchFamily="18" charset="0"/>
                                      </a:rPr>
                                      <m:t>1</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01"/>
                      </a:ext>
                    </a:extLst>
                  </a:tr>
                  <a:tr h="348016">
                    <a:tc>
                      <a:txBody>
                        <a:bodyPr/>
                        <a:lstStyle/>
                        <a:p>
                          <a:pPr algn="ctr" fontAlgn="ct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𝑨</m:t>
                                    </m:r>
                                  </m:e>
                                  <m:sub>
                                    <m:r>
                                      <a:rPr lang="en-US" sz="1100" kern="100">
                                        <a:solidFill>
                                          <a:schemeClr val="tx1"/>
                                        </a:solidFill>
                                        <a:effectLst/>
                                        <a:latin typeface="Cambria Math" panose="02040503050406030204" pitchFamily="18" charset="0"/>
                                      </a:rPr>
                                      <m:t>2</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,0,</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3</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r>
                                      <a:rPr lang="zh-CN" alt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02"/>
                      </a:ext>
                    </a:extLst>
                  </a:tr>
                  <a:tr h="348016">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𝑨</m:t>
                                    </m:r>
                                  </m:e>
                                  <m:sub>
                                    <m:r>
                                      <a:rPr lang="en-US" sz="1100" kern="100">
                                        <a:solidFill>
                                          <a:schemeClr val="tx1"/>
                                        </a:solidFill>
                                        <a:effectLst/>
                                        <a:latin typeface="Cambria Math" panose="02040503050406030204" pitchFamily="18" charset="0"/>
                                      </a:rPr>
                                      <m:t>3</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03"/>
                      </a:ext>
                    </a:extLst>
                  </a:tr>
                  <a:tr h="348016">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𝑨</m:t>
                                    </m:r>
                                  </m:e>
                                  <m:sub>
                                    <m:r>
                                      <a:rPr lang="en-US" sz="1100" kern="100">
                                        <a:solidFill>
                                          <a:schemeClr val="tx1"/>
                                        </a:solidFill>
                                        <a:effectLst/>
                                        <a:latin typeface="Cambria Math" panose="02040503050406030204" pitchFamily="18" charset="0"/>
                                      </a:rPr>
                                      <m:t>4</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,0,−</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04"/>
                      </a:ext>
                    </a:extLst>
                  </a:tr>
                  <a:tr h="348016">
                    <a:tc>
                      <a:txBody>
                        <a:bodyPr/>
                        <a:lstStyle/>
                        <a:p>
                          <a:pPr algn="ctr" fontAlgn="ct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𝑩</m:t>
                                    </m:r>
                                  </m:e>
                                  <m:sub>
                                    <m:r>
                                      <a:rPr lang="en-US" sz="1100" kern="100">
                                        <a:solidFill>
                                          <a:schemeClr val="tx1"/>
                                        </a:solidFill>
                                        <a:effectLst/>
                                        <a:latin typeface="Cambria Math" panose="02040503050406030204" pitchFamily="18" charset="0"/>
                                      </a:rPr>
                                      <m:t>1</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05"/>
                      </a:ext>
                    </a:extLst>
                  </a:tr>
                  <a:tr h="348016">
                    <a:tc>
                      <a:txBody>
                        <a:bodyPr/>
                        <a:lstStyle/>
                        <a:p>
                          <a:pPr algn="ctr" fontAlgn="ct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𝑩</m:t>
                                    </m:r>
                                  </m:e>
                                  <m:sub>
                                    <m:r>
                                      <a:rPr lang="en-US" sz="1100" kern="100">
                                        <a:solidFill>
                                          <a:schemeClr val="tx1"/>
                                        </a:solidFill>
                                        <a:effectLst/>
                                        <a:latin typeface="Cambria Math" panose="02040503050406030204" pitchFamily="18" charset="0"/>
                                      </a:rPr>
                                      <m:t>2</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,0</m:t>
                                    </m:r>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r>
                                      <a:rPr lang="zh-CN" alt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3</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06"/>
                      </a:ext>
                    </a:extLst>
                  </a:tr>
                  <a:tr h="348016">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𝑩</m:t>
                                    </m:r>
                                  </m:e>
                                  <m:sub>
                                    <m:r>
                                      <a:rPr lang="en-US" sz="1100" kern="100">
                                        <a:solidFill>
                                          <a:schemeClr val="tx1"/>
                                        </a:solidFill>
                                        <a:effectLst/>
                                        <a:latin typeface="Cambria Math" panose="02040503050406030204" pitchFamily="18" charset="0"/>
                                      </a:rPr>
                                      <m:t>3</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07"/>
                      </a:ext>
                    </a:extLst>
                  </a:tr>
                  <a:tr h="348016">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𝑩</m:t>
                                    </m:r>
                                  </m:e>
                                  <m:sub>
                                    <m:r>
                                      <a:rPr lang="en-US" sz="1100" kern="100">
                                        <a:solidFill>
                                          <a:schemeClr val="tx1"/>
                                        </a:solidFill>
                                        <a:effectLst/>
                                        <a:latin typeface="Cambria Math" panose="02040503050406030204" pitchFamily="18" charset="0"/>
                                      </a:rPr>
                                      <m:t>4</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,0</m:t>
                                    </m:r>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08"/>
                      </a:ext>
                    </a:extLst>
                  </a:tr>
                  <a:tr h="348016">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𝑪</m:t>
                                    </m:r>
                                  </m:e>
                                  <m:sub>
                                    <m:r>
                                      <a:rPr lang="en-US" sz="1100" kern="100">
                                        <a:solidFill>
                                          <a:schemeClr val="tx1"/>
                                        </a:solidFill>
                                        <a:effectLst/>
                                        <a:latin typeface="Cambria Math" panose="02040503050406030204" pitchFamily="18" charset="0"/>
                                      </a:rPr>
                                      <m:t>1</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09"/>
                      </a:ext>
                    </a:extLst>
                  </a:tr>
                  <a:tr h="348016">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𝑪</m:t>
                                    </m:r>
                                  </m:e>
                                  <m:sub>
                                    <m:r>
                                      <a:rPr lang="en-US" sz="1100" kern="100">
                                        <a:solidFill>
                                          <a:schemeClr val="tx1"/>
                                        </a:solidFill>
                                        <a:effectLst/>
                                        <a:latin typeface="Cambria Math" panose="02040503050406030204" pitchFamily="18" charset="0"/>
                                      </a:rPr>
                                      <m:t>2</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0,</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r>
                                      <a:rPr lang="zh-CN" alt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3</m:t>
                                        </m:r>
                                      </m:num>
                                      <m:den>
                                        <m:r>
                                          <a:rPr lang="en-US" sz="1100" kern="100">
                                            <a:solidFill>
                                              <a:schemeClr val="tx1"/>
                                            </a:solidFill>
                                            <a:effectLst/>
                                            <a:latin typeface="Cambria Math" panose="02040503050406030204" pitchFamily="18" charset="0"/>
                                          </a:rPr>
                                          <m:t>2</m:t>
                                        </m:r>
                                      </m:den>
                                    </m:f>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10"/>
                      </a:ext>
                    </a:extLst>
                  </a:tr>
                  <a:tr h="348016">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𝑪</m:t>
                                    </m:r>
                                  </m:e>
                                  <m:sub>
                                    <m:r>
                                      <a:rPr lang="en-US" sz="1100" kern="100">
                                        <a:solidFill>
                                          <a:schemeClr val="tx1"/>
                                        </a:solidFill>
                                        <a:effectLst/>
                                        <a:latin typeface="Cambria Math" panose="02040503050406030204" pitchFamily="18" charset="0"/>
                                      </a:rPr>
                                      <m:t>3</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11"/>
                      </a:ext>
                    </a:extLst>
                  </a:tr>
                  <a:tr h="348016">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𝑪</m:t>
                                    </m:r>
                                  </m:e>
                                  <m:sub>
                                    <m:r>
                                      <a:rPr lang="en-US" sz="1100" kern="100">
                                        <a:solidFill>
                                          <a:schemeClr val="tx1"/>
                                        </a:solidFill>
                                        <a:effectLst/>
                                        <a:latin typeface="Cambria Math" panose="02040503050406030204" pitchFamily="18" charset="0"/>
                                      </a:rPr>
                                      <m:t>4</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0,−</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extLst>
                      <a:ext uri="{0D108BD9-81ED-4DB2-BD59-A6C34878D82A}">
                        <a16:rowId xmlns:a16="http://schemas.microsoft.com/office/drawing/2014/main" val="10012"/>
                      </a:ext>
                    </a:extLst>
                  </a:tr>
                </a:tbl>
              </a:graphicData>
            </a:graphic>
          </p:graphicFrame>
        </mc:Choice>
        <mc:Fallback xmlns="">
          <p:graphicFrame>
            <p:nvGraphicFramePr>
              <p:cNvPr id="7" name="表格 6"/>
              <p:cNvGraphicFramePr>
                <a:graphicFrameLocks noGrp="1"/>
              </p:cNvGraphicFramePr>
              <p:nvPr/>
            </p:nvGraphicFramePr>
            <p:xfrm>
              <a:off x="3352535" y="1240971"/>
              <a:ext cx="3945980" cy="4875034"/>
            </p:xfrm>
            <a:graphic>
              <a:graphicData uri="http://schemas.openxmlformats.org/drawingml/2006/table">
                <a:tbl>
                  <a:tblPr firstRow="1" firstCol="1" bandRow="1">
                    <a:tableStyleId>{5C22544A-7EE6-4342-B048-85BDC9FD1C3A}</a:tableStyleId>
                  </a:tblPr>
                  <a:tblGrid>
                    <a:gridCol w="2015086"/>
                    <a:gridCol w="1930894"/>
                  </a:tblGrid>
                  <a:tr h="354850">
                    <a:tc>
                      <a:txBody>
                        <a:bodyPr/>
                        <a:lstStyle/>
                        <a:p>
                          <a:pPr algn="ctr" fontAlgn="ctr"/>
                          <a:r>
                            <a:rPr lang="zh-CN" sz="1800" kern="0" dirty="0">
                              <a:solidFill>
                                <a:schemeClr val="tx1"/>
                              </a:solidFill>
                              <a:effectLst/>
                              <a:latin typeface="黑体" panose="02010609060101010101" pitchFamily="49" charset="-122"/>
                              <a:ea typeface="黑体" panose="02010609060101010101" pitchFamily="49" charset="-122"/>
                            </a:rPr>
                            <a:t>运动副空间坐标</a:t>
                          </a:r>
                          <a:endParaRPr lang="zh-CN" sz="18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c>
                      <a:txBody>
                        <a:bodyPr/>
                        <a:lstStyle/>
                        <a:p>
                          <a:pPr algn="ctr" fontAlgn="ctr"/>
                          <a:r>
                            <a:rPr lang="zh-CN" sz="1800" kern="0" dirty="0">
                              <a:solidFill>
                                <a:schemeClr val="tx1"/>
                              </a:solidFill>
                              <a:effectLst/>
                              <a:latin typeface="黑体" panose="02010609060101010101" pitchFamily="49" charset="-122"/>
                              <a:ea typeface="黑体" panose="02010609060101010101" pitchFamily="49" charset="-122"/>
                            </a:rPr>
                            <a:t>运动副轴线</a:t>
                          </a:r>
                          <a:endParaRPr lang="zh-CN" sz="18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6371" marR="66371"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endParaRPr lang="zh-CN"/>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endParaRPr lang="zh-CN"/>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endParaRPr lang="zh-CN"/>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endParaRPr lang="zh-CN"/>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endParaRPr lang="zh-CN"/>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endParaRPr lang="zh-CN"/>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endParaRPr lang="zh-CN"/>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endParaRPr lang="zh-CN"/>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endParaRPr lang="zh-CN"/>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r>
                  <a:tr h="394335">
                    <a:tc>
                      <a:txBody>
                        <a:bodyPr/>
                        <a:lstStyle/>
                        <a:p>
                          <a:endParaRPr lang="zh-CN"/>
                        </a:p>
                      </a:txBody>
                      <a:tcPr marL="66371" marR="66371"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6371" marR="66371"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FF7"/>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nvGraphicFramePr>
            <p:xfrm>
              <a:off x="7515171" y="1240971"/>
              <a:ext cx="4077335" cy="4881461"/>
            </p:xfrm>
            <a:graphic>
              <a:graphicData uri="http://schemas.openxmlformats.org/drawingml/2006/table">
                <a:tbl>
                  <a:tblPr firstRow="1" firstCol="1" bandRow="1">
                    <a:tableStyleId>{5C22544A-7EE6-4342-B048-85BDC9FD1C3A}</a:tableStyleId>
                  </a:tblPr>
                  <a:tblGrid>
                    <a:gridCol w="2082165">
                      <a:extLst>
                        <a:ext uri="{9D8B030D-6E8A-4147-A177-3AD203B41FA5}">
                          <a16:colId xmlns:a16="http://schemas.microsoft.com/office/drawing/2014/main" val="20000"/>
                        </a:ext>
                      </a:extLst>
                    </a:gridCol>
                    <a:gridCol w="1995170">
                      <a:extLst>
                        <a:ext uri="{9D8B030D-6E8A-4147-A177-3AD203B41FA5}">
                          <a16:colId xmlns:a16="http://schemas.microsoft.com/office/drawing/2014/main" val="20001"/>
                        </a:ext>
                      </a:extLst>
                    </a:gridCol>
                  </a:tblGrid>
                  <a:tr h="361277">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运动副空间坐标</a:t>
                          </a:r>
                          <a:endParaRPr kumimoji="0" lang="zh-CN" altLang="en-US" sz="1800" b="1" i="0" u="none" strike="noStrike" kern="1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运动副轴线</a:t>
                          </a:r>
                          <a:endParaRPr kumimoji="0" lang="zh-CN" altLang="en-US" sz="1800" b="1" i="0" u="none" strike="noStrike" kern="1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00"/>
                      </a:ext>
                    </a:extLst>
                  </a:tr>
                  <a:tr h="180975">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𝑫</m:t>
                                    </m:r>
                                  </m:e>
                                  <m:sub>
                                    <m:r>
                                      <a:rPr lang="en-US" sz="1100" kern="100">
                                        <a:solidFill>
                                          <a:schemeClr val="tx1"/>
                                        </a:solidFill>
                                        <a:effectLst/>
                                        <a:latin typeface="Cambria Math" panose="02040503050406030204" pitchFamily="18" charset="0"/>
                                      </a:rPr>
                                      <m:t>1</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,0,−</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,0,−</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01"/>
                      </a:ext>
                    </a:extLst>
                  </a:tr>
                  <a:tr h="180975">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𝑫</m:t>
                                    </m:r>
                                  </m:e>
                                  <m:sub>
                                    <m:r>
                                      <a:rPr lang="en-US" sz="1100" kern="100">
                                        <a:solidFill>
                                          <a:schemeClr val="tx1"/>
                                        </a:solidFill>
                                        <a:effectLst/>
                                        <a:latin typeface="Cambria Math" panose="02040503050406030204" pitchFamily="18" charset="0"/>
                                      </a:rPr>
                                      <m:t>2</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3</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02"/>
                      </a:ext>
                    </a:extLst>
                  </a:tr>
                  <a:tr h="180975">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𝑫</m:t>
                                    </m:r>
                                  </m:e>
                                  <m:sub>
                                    <m:r>
                                      <a:rPr lang="en-US" sz="1100" kern="100">
                                        <a:solidFill>
                                          <a:schemeClr val="tx1"/>
                                        </a:solidFill>
                                        <a:effectLst/>
                                        <a:latin typeface="Cambria Math" panose="02040503050406030204" pitchFamily="18" charset="0"/>
                                      </a:rPr>
                                      <m:t>3</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,0,</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03"/>
                      </a:ext>
                    </a:extLst>
                  </a:tr>
                  <a:tr h="180975">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𝑫</m:t>
                                    </m:r>
                                  </m:e>
                                  <m:sub>
                                    <m:r>
                                      <a:rPr lang="en-US" sz="1100" kern="100">
                                        <a:solidFill>
                                          <a:schemeClr val="tx1"/>
                                        </a:solidFill>
                                        <a:effectLst/>
                                        <a:latin typeface="Cambria Math" panose="02040503050406030204" pitchFamily="18" charset="0"/>
                                      </a:rPr>
                                      <m:t>4</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04"/>
                      </a:ext>
                    </a:extLst>
                  </a:tr>
                  <a:tr h="180975">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𝑬</m:t>
                                    </m:r>
                                  </m:e>
                                  <m:sub>
                                    <m:r>
                                      <a:rPr lang="en-US" sz="1100" kern="100">
                                        <a:solidFill>
                                          <a:schemeClr val="tx1"/>
                                        </a:solidFill>
                                        <a:effectLst/>
                                        <a:latin typeface="Cambria Math" panose="02040503050406030204" pitchFamily="18" charset="0"/>
                                      </a:rPr>
                                      <m:t>1</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,0</m:t>
                                    </m:r>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,0</m:t>
                                    </m:r>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05"/>
                      </a:ext>
                    </a:extLst>
                  </a:tr>
                  <a:tr h="180975">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𝑬</m:t>
                                    </m:r>
                                  </m:e>
                                  <m:sub>
                                    <m:r>
                                      <a:rPr lang="en-US" sz="1100" kern="100">
                                        <a:solidFill>
                                          <a:schemeClr val="tx1"/>
                                        </a:solidFill>
                                        <a:effectLst/>
                                        <a:latin typeface="Cambria Math" panose="02040503050406030204" pitchFamily="18" charset="0"/>
                                      </a:rPr>
                                      <m:t>2</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3</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06"/>
                      </a:ext>
                    </a:extLst>
                  </a:tr>
                  <a:tr h="180975">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𝑬</m:t>
                                    </m:r>
                                  </m:e>
                                  <m:sub>
                                    <m:r>
                                      <a:rPr lang="en-US" sz="1100" kern="100">
                                        <a:solidFill>
                                          <a:schemeClr val="tx1"/>
                                        </a:solidFill>
                                        <a:effectLst/>
                                        <a:latin typeface="Cambria Math" panose="02040503050406030204" pitchFamily="18" charset="0"/>
                                      </a:rPr>
                                      <m:t>3</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,0</m:t>
                                    </m:r>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07"/>
                      </a:ext>
                    </a:extLst>
                  </a:tr>
                  <a:tr h="180975">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𝑬</m:t>
                                    </m:r>
                                  </m:e>
                                  <m:sub>
                                    <m:r>
                                      <a:rPr lang="en-US" sz="1100" kern="100">
                                        <a:solidFill>
                                          <a:schemeClr val="tx1"/>
                                        </a:solidFill>
                                        <a:effectLst/>
                                        <a:latin typeface="Cambria Math" panose="02040503050406030204" pitchFamily="18" charset="0"/>
                                      </a:rPr>
                                      <m:t>4</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08"/>
                      </a:ext>
                    </a:extLst>
                  </a:tr>
                  <a:tr h="180975">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𝑭</m:t>
                                    </m:r>
                                  </m:e>
                                  <m:sub>
                                    <m:r>
                                      <a:rPr lang="en-US" sz="1100" kern="100">
                                        <a:solidFill>
                                          <a:schemeClr val="tx1"/>
                                        </a:solidFill>
                                        <a:effectLst/>
                                        <a:latin typeface="Cambria Math" panose="02040503050406030204" pitchFamily="18" charset="0"/>
                                      </a:rPr>
                                      <m:t>1</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0,−</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0,−</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09"/>
                      </a:ext>
                    </a:extLst>
                  </a:tr>
                  <a:tr h="180975">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𝑭</m:t>
                                    </m:r>
                                  </m:e>
                                  <m:sub>
                                    <m:r>
                                      <a:rPr lang="en-US" sz="1100" kern="100">
                                        <a:solidFill>
                                          <a:schemeClr val="tx1"/>
                                        </a:solidFill>
                                        <a:effectLst/>
                                        <a:latin typeface="Cambria Math" panose="02040503050406030204" pitchFamily="18" charset="0"/>
                                      </a:rPr>
                                      <m:t>2</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14:m>
                            <m:oMathPara xmlns:m="http://schemas.openxmlformats.org/officeDocument/2006/math">
                              <m:oMathParaPr>
                                <m:jc m:val="centerGroup"/>
                              </m:oMathParaPr>
                              <m:oMath xmlns:m="http://schemas.openxmlformats.org/officeDocument/2006/math">
                                <m:d>
                                  <m:dPr>
                                    <m:ctrlPr>
                                      <a:rPr lang="zh-CN" sz="1100" i="1" kern="100" smtClean="0">
                                        <a:solidFill>
                                          <a:schemeClr val="tx1"/>
                                        </a:solidFill>
                                        <a:effectLst/>
                                        <a:latin typeface="Cambria Math" panose="02040503050406030204" pitchFamily="18" charset="0"/>
                                      </a:rPr>
                                    </m:ctrlPr>
                                  </m:dPr>
                                  <m:e>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1</m:t>
                                        </m:r>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r>
                                      <a:rPr lang="en-US" sz="1100" kern="100">
                                        <a:solidFill>
                                          <a:schemeClr val="tx1"/>
                                        </a:solidFill>
                                        <a:effectLst/>
                                        <a:latin typeface="Cambria Math" panose="02040503050406030204" pitchFamily="18" charset="0"/>
                                      </a:rPr>
                                      <m:t>,</m:t>
                                    </m:r>
                                    <m:f>
                                      <m:fPr>
                                        <m:ctrlPr>
                                          <a:rPr lang="zh-CN" sz="1100" i="1" kern="100">
                                            <a:solidFill>
                                              <a:schemeClr val="tx1"/>
                                            </a:solidFill>
                                            <a:effectLst/>
                                            <a:latin typeface="Cambria Math" panose="02040503050406030204" pitchFamily="18" charset="0"/>
                                          </a:rPr>
                                        </m:ctrlPr>
                                      </m:fPr>
                                      <m:num>
                                        <m:r>
                                          <a:rPr lang="en-US" sz="1100" kern="100">
                                            <a:solidFill>
                                              <a:schemeClr val="tx1"/>
                                            </a:solidFill>
                                            <a:effectLst/>
                                            <a:latin typeface="Cambria Math" panose="02040503050406030204" pitchFamily="18" charset="0"/>
                                          </a:rPr>
                                          <m:t>3</m:t>
                                        </m:r>
                                      </m:num>
                                      <m:den>
                                        <m:r>
                                          <a:rPr lang="en-US" sz="1100" kern="100">
                                            <a:solidFill>
                                              <a:schemeClr val="tx1"/>
                                            </a:solidFill>
                                            <a:effectLst/>
                                            <a:latin typeface="Cambria Math" panose="02040503050406030204" pitchFamily="18" charset="0"/>
                                          </a:rPr>
                                          <m:t>2</m:t>
                                        </m:r>
                                      </m:den>
                                    </m:f>
                                  </m:e>
                                </m:d>
                              </m:oMath>
                            </m:oMathPara>
                          </a14:m>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10"/>
                      </a:ext>
                    </a:extLst>
                  </a:tr>
                  <a:tr h="180975">
                    <a:tc>
                      <a:txBody>
                        <a:bodyPr/>
                        <a:lstStyle/>
                        <a:p>
                          <a:pPr indent="133350"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𝑭</m:t>
                                    </m:r>
                                  </m:e>
                                  <m:sub>
                                    <m:r>
                                      <a:rPr lang="en-US" sz="1100" kern="100">
                                        <a:solidFill>
                                          <a:schemeClr val="tx1"/>
                                        </a:solidFill>
                                        <a:effectLst/>
                                        <a:latin typeface="Cambria Math" panose="02040503050406030204" pitchFamily="18" charset="0"/>
                                      </a:rPr>
                                      <m:t>3</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r>
                                      <a:rPr lang="en-US" sz="1100" kern="100">
                                        <a:solidFill>
                                          <a:schemeClr val="tx1"/>
                                        </a:solidFill>
                                        <a:effectLst/>
                                        <a:latin typeface="Cambria Math" panose="02040503050406030204" pitchFamily="18" charset="0"/>
                                      </a:rPr>
                                      <m:t>0,</m:t>
                                    </m:r>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11"/>
                      </a:ext>
                    </a:extLst>
                  </a:tr>
                  <a:tr h="180975">
                    <a:tc>
                      <a:txBody>
                        <a:bodyPr/>
                        <a:lstStyle/>
                        <a:p>
                          <a:pPr algn="l">
                            <a:tabLst>
                              <a:tab pos="1022985" algn="l"/>
                            </a:tabLst>
                          </a:pPr>
                          <a14:m>
                            <m:oMathPara xmlns:m="http://schemas.openxmlformats.org/officeDocument/2006/math">
                              <m:oMathParaPr>
                                <m:jc m:val="centerGroup"/>
                              </m:oMathParaPr>
                              <m:oMath xmlns:m="http://schemas.openxmlformats.org/officeDocument/2006/math">
                                <m:sSubSup>
                                  <m:sSubSupPr>
                                    <m:ctrlPr>
                                      <a:rPr lang="zh-CN" sz="1100" i="1" kern="100" smtClean="0">
                                        <a:solidFill>
                                          <a:schemeClr val="tx1"/>
                                        </a:solidFill>
                                        <a:effectLst/>
                                        <a:latin typeface="Cambria Math" panose="02040503050406030204" pitchFamily="18" charset="0"/>
                                      </a:rPr>
                                    </m:ctrlPr>
                                  </m:sSubSupPr>
                                  <m:e>
                                    <m:r>
                                      <a:rPr lang="en-US" sz="1100" kern="100">
                                        <a:solidFill>
                                          <a:schemeClr val="tx1"/>
                                        </a:solidFill>
                                        <a:effectLst/>
                                        <a:latin typeface="Cambria Math" panose="02040503050406030204" pitchFamily="18" charset="0"/>
                                      </a:rPr>
                                      <m:t>𝑭</m:t>
                                    </m:r>
                                  </m:e>
                                  <m:sub>
                                    <m:r>
                                      <a:rPr lang="en-US" sz="1100" kern="100">
                                        <a:solidFill>
                                          <a:schemeClr val="tx1"/>
                                        </a:solidFill>
                                        <a:effectLst/>
                                        <a:latin typeface="Cambria Math" panose="02040503050406030204" pitchFamily="18" charset="0"/>
                                      </a:rPr>
                                      <m:t>4</m:t>
                                    </m:r>
                                  </m:sub>
                                  <m:sup>
                                    <m:r>
                                      <m:rPr>
                                        <m:nor/>
                                      </m:rPr>
                                      <a:rPr lang="en-US" sz="1100" kern="100">
                                        <a:solidFill>
                                          <a:schemeClr val="tx1"/>
                                        </a:solidFill>
                                        <a:effectLst/>
                                        <a:latin typeface="Cambria Math" panose="02040503050406030204" pitchFamily="18" charset="0"/>
                                      </a:rPr>
                                      <m:t>to</m:t>
                                    </m:r>
                                  </m:sup>
                                </m:sSubSup>
                                <m:r>
                                  <a:rPr lang="en-US" sz="1100" kern="100">
                                    <a:solidFill>
                                      <a:schemeClr val="tx1"/>
                                    </a:solidFill>
                                    <a:effectLst/>
                                    <a:latin typeface="Cambria Math" panose="02040503050406030204" pitchFamily="18" charset="0"/>
                                  </a:rPr>
                                  <m:t>=</m:t>
                                </m:r>
                                <m:d>
                                  <m:dPr>
                                    <m:ctrlPr>
                                      <a:rPr lang="zh-CN" sz="1100" i="1" kern="100">
                                        <a:solidFill>
                                          <a:schemeClr val="tx1"/>
                                        </a:solidFill>
                                        <a:effectLst/>
                                        <a:latin typeface="Cambria Math" panose="02040503050406030204" pitchFamily="18" charset="0"/>
                                      </a:rPr>
                                    </m:ctrlPr>
                                  </m:dPr>
                                  <m:e>
                                    <m:f>
                                      <m:fPr>
                                        <m:ctrlPr>
                                          <a:rPr lang="zh-CN" sz="1100" i="1" kern="100">
                                            <a:solidFill>
                                              <a:schemeClr val="tx1"/>
                                            </a:solidFill>
                                            <a:effectLst/>
                                            <a:latin typeface="Cambria Math" panose="02040503050406030204" pitchFamily="18" charset="0"/>
                                          </a:rPr>
                                        </m:ctrlPr>
                                      </m:fPr>
                                      <m:num>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num>
                                      <m:den>
                                        <m:r>
                                          <a:rPr lang="en-US" sz="1100" kern="100">
                                            <a:solidFill>
                                              <a:schemeClr val="tx1"/>
                                            </a:solidFill>
                                            <a:effectLst/>
                                            <a:latin typeface="Cambria Math" panose="02040503050406030204" pitchFamily="18" charset="0"/>
                                          </a:rPr>
                                          <m:t>2</m:t>
                                        </m:r>
                                      </m:den>
                                    </m:f>
                                    <m:r>
                                      <a:rPr lang="en-US" sz="1100" kern="100">
                                        <a:solidFill>
                                          <a:schemeClr val="tx1"/>
                                        </a:solidFill>
                                        <a:effectLst/>
                                        <a:latin typeface="Cambria Math" panose="02040503050406030204" pitchFamily="18" charset="0"/>
                                      </a:rPr>
                                      <m:t>,0,−</m:t>
                                    </m:r>
                                    <m:rad>
                                      <m:radPr>
                                        <m:degHide m:val="on"/>
                                        <m:ctrlPr>
                                          <a:rPr lang="zh-CN" sz="1100" i="1" kern="100">
                                            <a:solidFill>
                                              <a:schemeClr val="tx1"/>
                                            </a:solidFill>
                                            <a:effectLst/>
                                            <a:latin typeface="Cambria Math" panose="02040503050406030204" pitchFamily="18" charset="0"/>
                                          </a:rPr>
                                        </m:ctrlPr>
                                      </m:radPr>
                                      <m:deg/>
                                      <m:e>
                                        <m:r>
                                          <a:rPr lang="en-US" sz="1100" kern="100">
                                            <a:solidFill>
                                              <a:schemeClr val="tx1"/>
                                            </a:solidFill>
                                            <a:effectLst/>
                                            <a:latin typeface="Cambria Math" panose="02040503050406030204" pitchFamily="18" charset="0"/>
                                          </a:rPr>
                                          <m:t>2</m:t>
                                        </m:r>
                                      </m:e>
                                    </m:rad>
                                  </m:e>
                                </m:d>
                              </m:oMath>
                            </m:oMathPara>
                          </a14:m>
                          <a:endParaRPr lang="zh-CN" sz="11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10012"/>
                      </a:ext>
                    </a:extLst>
                  </a:tr>
                </a:tbl>
              </a:graphicData>
            </a:graphic>
          </p:graphicFrame>
        </mc:Choice>
        <mc:Fallback xmlns="">
          <p:graphicFrame>
            <p:nvGraphicFramePr>
              <p:cNvPr id="10" name="表格 9"/>
              <p:cNvGraphicFramePr>
                <a:graphicFrameLocks noGrp="1"/>
              </p:cNvGraphicFramePr>
              <p:nvPr/>
            </p:nvGraphicFramePr>
            <p:xfrm>
              <a:off x="7515171" y="1240971"/>
              <a:ext cx="4077335" cy="4881461"/>
            </p:xfrm>
            <a:graphic>
              <a:graphicData uri="http://schemas.openxmlformats.org/drawingml/2006/table">
                <a:tbl>
                  <a:tblPr firstRow="1" firstCol="1" bandRow="1">
                    <a:tableStyleId>{5C22544A-7EE6-4342-B048-85BDC9FD1C3A}</a:tableStyleId>
                  </a:tblPr>
                  <a:tblGrid>
                    <a:gridCol w="2082165"/>
                    <a:gridCol w="1995170"/>
                  </a:tblGrid>
                  <a:tr h="361277">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运动副空间坐标</a:t>
                          </a:r>
                          <a:endParaRPr kumimoji="0" lang="zh-CN" altLang="en-US" sz="1800" b="1" i="0" u="none" strike="noStrike" kern="1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运动副轴线</a:t>
                          </a:r>
                          <a:endParaRPr kumimoji="0" lang="zh-CN" altLang="en-US" sz="1800" b="1" i="0" u="none" strike="noStrike" kern="1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r>
                  <a:tr h="394335">
                    <a:tc>
                      <a:txBody>
                        <a:bodyPr/>
                        <a:lstStyle/>
                        <a:p>
                          <a:endParaRPr lang="zh-CN"/>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algn="ctr" fontAlgn="ctr"/>
                          <a:r>
                            <a:rPr lang="en-US" sz="1100" kern="0" dirty="0">
                              <a:solidFill>
                                <a:schemeClr val="tx1"/>
                              </a:solidFill>
                              <a:effectLst/>
                            </a:rPr>
                            <a:t> </a:t>
                          </a:r>
                          <a:endParaRPr lang="zh-CN" sz="11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r>
                </a:tbl>
              </a:graphicData>
            </a:graphic>
          </p:graphicFrame>
        </mc:Fallback>
      </mc:AlternateContent>
      <p:sp>
        <p:nvSpPr>
          <p:cNvPr id="26" name="文本框 25"/>
          <p:cNvSpPr txBox="1"/>
          <p:nvPr/>
        </p:nvSpPr>
        <p:spPr>
          <a:xfrm>
            <a:off x="514351" y="1943413"/>
            <a:ext cx="2621528" cy="858377"/>
          </a:xfrm>
          <a:prstGeom prst="rect">
            <a:avLst/>
          </a:prstGeom>
          <a:noFill/>
        </p:spPr>
        <p:txBody>
          <a:bodyPr wrap="square">
            <a:spAutoFit/>
          </a:bodyPr>
          <a:lstStyle/>
          <a:p>
            <a:pPr>
              <a:lnSpc>
                <a:spcPct val="15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右表展示了最终的计算结果。</a:t>
            </a:r>
            <a:endParaRPr lang="en-US" altLang="zh-CN" dirty="0">
              <a:latin typeface="黑体" panose="02010609060101010101" pitchFamily="49" charset="-122"/>
              <a:ea typeface="黑体" panose="02010609060101010101" pitchFamily="49" charset="-122"/>
            </a:endParaRPr>
          </a:p>
        </p:txBody>
      </p:sp>
      <p:graphicFrame>
        <p:nvGraphicFramePr>
          <p:cNvPr id="28" name="表格 27"/>
          <p:cNvGraphicFramePr>
            <a:graphicFrameLocks noGrp="1"/>
          </p:cNvGraphicFramePr>
          <p:nvPr/>
        </p:nvGraphicFramePr>
        <p:xfrm>
          <a:off x="242233" y="1240971"/>
          <a:ext cx="7382854" cy="311595"/>
        </p:xfrm>
        <a:graphic>
          <a:graphicData uri="http://schemas.openxmlformats.org/drawingml/2006/table">
            <a:tbl>
              <a:tblPr/>
              <a:tblGrid>
                <a:gridCol w="7382854">
                  <a:extLst>
                    <a:ext uri="{9D8B030D-6E8A-4147-A177-3AD203B41FA5}">
                      <a16:colId xmlns:a16="http://schemas.microsoft.com/office/drawing/2014/main" val="20000"/>
                    </a:ext>
                  </a:extLst>
                </a:gridCol>
              </a:tblGrid>
              <a:tr h="0">
                <a:tc>
                  <a:txBody>
                    <a:bodyPr/>
                    <a:lstStyle/>
                    <a:p>
                      <a:pPr marL="133350" indent="304800" algn="l">
                        <a:lnSpc>
                          <a:spcPct val="125000"/>
                        </a:lnSpc>
                      </a:pPr>
                      <a:r>
                        <a:rPr lang="zh-CN" altLang="en-US" kern="1200" dirty="0">
                          <a:solidFill>
                            <a:schemeClr val="tx1"/>
                          </a:solidFill>
                          <a:latin typeface="微软雅黑" panose="020B0503020204020204" pitchFamily="34" charset="-122"/>
                          <a:ea typeface="微软雅黑" panose="020B0503020204020204" pitchFamily="34" charset="-122"/>
                          <a:cs typeface="+mn-cs"/>
                        </a:rPr>
                        <a:t>（</a:t>
                      </a:r>
                      <a:r>
                        <a:rPr lang="en-US" altLang="zh-CN" kern="1200" dirty="0">
                          <a:solidFill>
                            <a:schemeClr val="tx1"/>
                          </a:solidFill>
                          <a:latin typeface="微软雅黑" panose="020B0503020204020204" pitchFamily="34" charset="-122"/>
                          <a:ea typeface="微软雅黑" panose="020B0503020204020204" pitchFamily="34" charset="-122"/>
                          <a:cs typeface="+mn-cs"/>
                        </a:rPr>
                        <a:t>5</a:t>
                      </a:r>
                      <a:r>
                        <a:rPr lang="zh-CN" altLang="en-US" kern="1200" dirty="0">
                          <a:solidFill>
                            <a:schemeClr val="tx1"/>
                          </a:solidFill>
                          <a:latin typeface="微软雅黑" panose="020B0503020204020204" pitchFamily="34" charset="-122"/>
                          <a:ea typeface="微软雅黑" panose="020B0503020204020204" pitchFamily="34" charset="-122"/>
                          <a:cs typeface="+mn-cs"/>
                        </a:rPr>
                        <a:t>）结果</a:t>
                      </a:r>
                      <a:endParaRPr lang="en-US" altLang="zh-CN" kern="1200" dirty="0">
                        <a:solidFill>
                          <a:schemeClr val="tx1"/>
                        </a:solidFill>
                        <a:latin typeface="微软雅黑" panose="020B0503020204020204" pitchFamily="34" charset="-122"/>
                        <a:ea typeface="微软雅黑" panose="020B0503020204020204" pitchFamily="34" charset="-122"/>
                        <a:cs typeface="+mn-cs"/>
                      </a:endParaRPr>
                    </a:p>
                  </a:txBody>
                  <a:tcPr marL="114300" marR="114300" marT="0" marB="0">
                    <a:lnL>
                      <a:noFill/>
                    </a:lnL>
                    <a:lnR>
                      <a:noFill/>
                    </a:lnR>
                    <a:lnT>
                      <a:noFill/>
                    </a:lnT>
                    <a:lnB>
                      <a:noFill/>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运动副</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20E0F26-B1DD-4C7E-904B-8BDB68436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003" y="1748118"/>
            <a:ext cx="5039720" cy="3917576"/>
          </a:xfrm>
          <a:prstGeom prst="rect">
            <a:avLst/>
          </a:prstGeom>
        </p:spPr>
      </p:pic>
      <p:pic>
        <p:nvPicPr>
          <p:cNvPr id="9" name="图片 8">
            <a:extLst>
              <a:ext uri="{FF2B5EF4-FFF2-40B4-BE49-F238E27FC236}">
                <a16:creationId xmlns:a16="http://schemas.microsoft.com/office/drawing/2014/main" id="{2F14E360-BBDD-4CCA-99A4-D091319CF8DA}"/>
              </a:ext>
            </a:extLst>
          </p:cNvPr>
          <p:cNvPicPr>
            <a:picLocks noChangeAspect="1"/>
          </p:cNvPicPr>
          <p:nvPr/>
        </p:nvPicPr>
        <p:blipFill>
          <a:blip r:embed="rId4"/>
          <a:stretch>
            <a:fillRect/>
          </a:stretch>
        </p:blipFill>
        <p:spPr>
          <a:xfrm>
            <a:off x="6489855" y="2204742"/>
            <a:ext cx="5019362" cy="3004328"/>
          </a:xfrm>
          <a:prstGeom prst="rect">
            <a:avLst/>
          </a:prstGeom>
        </p:spPr>
      </p:pic>
    </p:spTree>
    <p:extLst>
      <p:ext uri="{BB962C8B-B14F-4D97-AF65-F5344CB8AC3E}">
        <p14:creationId xmlns:p14="http://schemas.microsoft.com/office/powerpoint/2010/main" val="14798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运动副</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C598B98-9345-4DFA-AEB7-4A0AE0727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15" y="1749167"/>
            <a:ext cx="5246685" cy="3789593"/>
          </a:xfrm>
          <a:prstGeom prst="rect">
            <a:avLst/>
          </a:prstGeom>
        </p:spPr>
      </p:pic>
      <p:pic>
        <p:nvPicPr>
          <p:cNvPr id="7" name="图片 6">
            <a:extLst>
              <a:ext uri="{FF2B5EF4-FFF2-40B4-BE49-F238E27FC236}">
                <a16:creationId xmlns:a16="http://schemas.microsoft.com/office/drawing/2014/main" id="{4681BAAE-C1B4-4D3C-AE5C-9409029E85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445" y="1749167"/>
            <a:ext cx="4826319" cy="3789592"/>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墨迹 9">
                <a:extLst>
                  <a:ext uri="{FF2B5EF4-FFF2-40B4-BE49-F238E27FC236}">
                    <a16:creationId xmlns:a16="http://schemas.microsoft.com/office/drawing/2014/main" id="{BE9B74D0-1E53-4730-BC97-0895E26E90F8}"/>
                  </a:ext>
                </a:extLst>
              </p14:cNvPr>
              <p14:cNvContentPartPr/>
              <p14:nvPr/>
            </p14:nvContentPartPr>
            <p14:xfrm>
              <a:off x="8314680" y="3352560"/>
              <a:ext cx="560160" cy="1836720"/>
            </p14:xfrm>
          </p:contentPart>
        </mc:Choice>
        <mc:Fallback xmlns="">
          <p:pic>
            <p:nvPicPr>
              <p:cNvPr id="10" name="墨迹 9">
                <a:extLst>
                  <a:ext uri="{FF2B5EF4-FFF2-40B4-BE49-F238E27FC236}">
                    <a16:creationId xmlns:a16="http://schemas.microsoft.com/office/drawing/2014/main" id="{BE9B74D0-1E53-4730-BC97-0895E26E90F8}"/>
                  </a:ext>
                </a:extLst>
              </p:cNvPr>
              <p:cNvPicPr/>
              <p:nvPr/>
            </p:nvPicPr>
            <p:blipFill>
              <a:blip r:embed="rId6"/>
              <a:stretch>
                <a:fillRect/>
              </a:stretch>
            </p:blipFill>
            <p:spPr>
              <a:xfrm>
                <a:off x="8306040" y="3343560"/>
                <a:ext cx="577800" cy="1854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墨迹 13">
                <a:extLst>
                  <a:ext uri="{FF2B5EF4-FFF2-40B4-BE49-F238E27FC236}">
                    <a16:creationId xmlns:a16="http://schemas.microsoft.com/office/drawing/2014/main" id="{2DF668A7-1330-4D30-9958-5F0298AF8860}"/>
                  </a:ext>
                </a:extLst>
              </p14:cNvPr>
              <p14:cNvContentPartPr/>
              <p14:nvPr/>
            </p14:nvContentPartPr>
            <p14:xfrm>
              <a:off x="8885607" y="3402425"/>
              <a:ext cx="1262880" cy="1262880"/>
            </p14:xfrm>
          </p:contentPart>
        </mc:Choice>
        <mc:Fallback xmlns="">
          <p:pic>
            <p:nvPicPr>
              <p:cNvPr id="14" name="墨迹 13">
                <a:extLst>
                  <a:ext uri="{FF2B5EF4-FFF2-40B4-BE49-F238E27FC236}">
                    <a16:creationId xmlns:a16="http://schemas.microsoft.com/office/drawing/2014/main" id="{2DF668A7-1330-4D30-9958-5F0298AF8860}"/>
                  </a:ext>
                </a:extLst>
              </p:cNvPr>
              <p:cNvPicPr/>
              <p:nvPr/>
            </p:nvPicPr>
            <p:blipFill>
              <a:blip r:embed="rId8"/>
              <a:stretch>
                <a:fillRect/>
              </a:stretch>
            </p:blipFill>
            <p:spPr>
              <a:xfrm>
                <a:off x="8876967" y="3393785"/>
                <a:ext cx="1280520" cy="128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墨迹 14">
                <a:extLst>
                  <a:ext uri="{FF2B5EF4-FFF2-40B4-BE49-F238E27FC236}">
                    <a16:creationId xmlns:a16="http://schemas.microsoft.com/office/drawing/2014/main" id="{BA447EE2-4444-4FF2-A238-74D1152B0A4E}"/>
                  </a:ext>
                </a:extLst>
              </p14:cNvPr>
              <p14:cNvContentPartPr/>
              <p14:nvPr/>
            </p14:nvContentPartPr>
            <p14:xfrm>
              <a:off x="6699327" y="3359585"/>
              <a:ext cx="2119320" cy="543600"/>
            </p14:xfrm>
          </p:contentPart>
        </mc:Choice>
        <mc:Fallback xmlns="">
          <p:pic>
            <p:nvPicPr>
              <p:cNvPr id="15" name="墨迹 14">
                <a:extLst>
                  <a:ext uri="{FF2B5EF4-FFF2-40B4-BE49-F238E27FC236}">
                    <a16:creationId xmlns:a16="http://schemas.microsoft.com/office/drawing/2014/main" id="{BA447EE2-4444-4FF2-A238-74D1152B0A4E}"/>
                  </a:ext>
                </a:extLst>
              </p:cNvPr>
              <p:cNvPicPr/>
              <p:nvPr/>
            </p:nvPicPr>
            <p:blipFill>
              <a:blip r:embed="rId10"/>
              <a:stretch>
                <a:fillRect/>
              </a:stretch>
            </p:blipFill>
            <p:spPr>
              <a:xfrm>
                <a:off x="6690327" y="3350585"/>
                <a:ext cx="2136960" cy="561240"/>
              </a:xfrm>
              <a:prstGeom prst="rect">
                <a:avLst/>
              </a:prstGeom>
            </p:spPr>
          </p:pic>
        </mc:Fallback>
      </mc:AlternateContent>
      <p:grpSp>
        <p:nvGrpSpPr>
          <p:cNvPr id="29" name="组合 28">
            <a:extLst>
              <a:ext uri="{FF2B5EF4-FFF2-40B4-BE49-F238E27FC236}">
                <a16:creationId xmlns:a16="http://schemas.microsoft.com/office/drawing/2014/main" id="{A35DDE92-53FB-4723-B30F-6E13D3140769}"/>
              </a:ext>
            </a:extLst>
          </p:cNvPr>
          <p:cNvGrpSpPr/>
          <p:nvPr/>
        </p:nvGrpSpPr>
        <p:grpSpPr>
          <a:xfrm>
            <a:off x="8200527" y="1877105"/>
            <a:ext cx="989280" cy="2521440"/>
            <a:chOff x="8200527" y="1877105"/>
            <a:chExt cx="989280" cy="2521440"/>
          </a:xfrm>
        </p:grpSpPr>
        <mc:AlternateContent xmlns:mc="http://schemas.openxmlformats.org/markup-compatibility/2006" xmlns:p14="http://schemas.microsoft.com/office/powerpoint/2010/main">
          <mc:Choice Requires="p14">
            <p:contentPart p14:bwMode="auto" r:id="rId11">
              <p14:nvContentPartPr>
                <p14:cNvPr id="18" name="墨迹 17">
                  <a:extLst>
                    <a:ext uri="{FF2B5EF4-FFF2-40B4-BE49-F238E27FC236}">
                      <a16:creationId xmlns:a16="http://schemas.microsoft.com/office/drawing/2014/main" id="{FBE80581-FA16-41A3-B9DC-F50632208990}"/>
                    </a:ext>
                  </a:extLst>
                </p14:cNvPr>
                <p14:cNvContentPartPr/>
                <p14:nvPr/>
              </p14:nvContentPartPr>
              <p14:xfrm>
                <a:off x="8409687" y="1877105"/>
                <a:ext cx="463320" cy="1497240"/>
              </p14:xfrm>
            </p:contentPart>
          </mc:Choice>
          <mc:Fallback xmlns="">
            <p:pic>
              <p:nvPicPr>
                <p:cNvPr id="18" name="墨迹 17">
                  <a:extLst>
                    <a:ext uri="{FF2B5EF4-FFF2-40B4-BE49-F238E27FC236}">
                      <a16:creationId xmlns:a16="http://schemas.microsoft.com/office/drawing/2014/main" id="{FBE80581-FA16-41A3-B9DC-F50632208990}"/>
                    </a:ext>
                  </a:extLst>
                </p:cNvPr>
                <p:cNvPicPr/>
                <p:nvPr/>
              </p:nvPicPr>
              <p:blipFill>
                <a:blip r:embed="rId12"/>
                <a:stretch>
                  <a:fillRect/>
                </a:stretch>
              </p:blipFill>
              <p:spPr>
                <a:xfrm>
                  <a:off x="8400687" y="1868105"/>
                  <a:ext cx="480960" cy="1514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墨迹 18">
                  <a:extLst>
                    <a:ext uri="{FF2B5EF4-FFF2-40B4-BE49-F238E27FC236}">
                      <a16:creationId xmlns:a16="http://schemas.microsoft.com/office/drawing/2014/main" id="{B68B4076-F8AC-42FD-81B4-7983463F361F}"/>
                    </a:ext>
                  </a:extLst>
                </p14:cNvPr>
                <p14:cNvContentPartPr/>
                <p14:nvPr/>
              </p14:nvContentPartPr>
              <p14:xfrm>
                <a:off x="8402487" y="3539585"/>
                <a:ext cx="318240" cy="236160"/>
              </p14:xfrm>
            </p:contentPart>
          </mc:Choice>
          <mc:Fallback xmlns="">
            <p:pic>
              <p:nvPicPr>
                <p:cNvPr id="19" name="墨迹 18">
                  <a:extLst>
                    <a:ext uri="{FF2B5EF4-FFF2-40B4-BE49-F238E27FC236}">
                      <a16:creationId xmlns:a16="http://schemas.microsoft.com/office/drawing/2014/main" id="{B68B4076-F8AC-42FD-81B4-7983463F361F}"/>
                    </a:ext>
                  </a:extLst>
                </p:cNvPr>
                <p:cNvPicPr/>
                <p:nvPr/>
              </p:nvPicPr>
              <p:blipFill>
                <a:blip r:embed="rId14"/>
                <a:stretch>
                  <a:fillRect/>
                </a:stretch>
              </p:blipFill>
              <p:spPr>
                <a:xfrm>
                  <a:off x="8393847" y="3530945"/>
                  <a:ext cx="3358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墨迹 19">
                  <a:extLst>
                    <a:ext uri="{FF2B5EF4-FFF2-40B4-BE49-F238E27FC236}">
                      <a16:creationId xmlns:a16="http://schemas.microsoft.com/office/drawing/2014/main" id="{B7241E1E-86A4-4442-953D-9D9A6574ADE0}"/>
                    </a:ext>
                  </a:extLst>
                </p14:cNvPr>
                <p14:cNvContentPartPr/>
                <p14:nvPr/>
              </p14:nvContentPartPr>
              <p14:xfrm>
                <a:off x="8200527" y="3795905"/>
                <a:ext cx="223200" cy="249480"/>
              </p14:xfrm>
            </p:contentPart>
          </mc:Choice>
          <mc:Fallback xmlns="">
            <p:pic>
              <p:nvPicPr>
                <p:cNvPr id="20" name="墨迹 19">
                  <a:extLst>
                    <a:ext uri="{FF2B5EF4-FFF2-40B4-BE49-F238E27FC236}">
                      <a16:creationId xmlns:a16="http://schemas.microsoft.com/office/drawing/2014/main" id="{B7241E1E-86A4-4442-953D-9D9A6574ADE0}"/>
                    </a:ext>
                  </a:extLst>
                </p:cNvPr>
                <p:cNvPicPr/>
                <p:nvPr/>
              </p:nvPicPr>
              <p:blipFill>
                <a:blip r:embed="rId16"/>
                <a:stretch>
                  <a:fillRect/>
                </a:stretch>
              </p:blipFill>
              <p:spPr>
                <a:xfrm>
                  <a:off x="8191887" y="3786905"/>
                  <a:ext cx="2408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墨迹 21">
                  <a:extLst>
                    <a:ext uri="{FF2B5EF4-FFF2-40B4-BE49-F238E27FC236}">
                      <a16:creationId xmlns:a16="http://schemas.microsoft.com/office/drawing/2014/main" id="{C124FB6F-6B3B-438E-8183-28A8B74F0804}"/>
                    </a:ext>
                  </a:extLst>
                </p14:cNvPr>
                <p14:cNvContentPartPr/>
                <p14:nvPr/>
              </p14:nvContentPartPr>
              <p14:xfrm>
                <a:off x="8818647" y="3747665"/>
                <a:ext cx="339120" cy="174240"/>
              </p14:xfrm>
            </p:contentPart>
          </mc:Choice>
          <mc:Fallback xmlns="">
            <p:pic>
              <p:nvPicPr>
                <p:cNvPr id="22" name="墨迹 21">
                  <a:extLst>
                    <a:ext uri="{FF2B5EF4-FFF2-40B4-BE49-F238E27FC236}">
                      <a16:creationId xmlns:a16="http://schemas.microsoft.com/office/drawing/2014/main" id="{C124FB6F-6B3B-438E-8183-28A8B74F0804}"/>
                    </a:ext>
                  </a:extLst>
                </p:cNvPr>
                <p:cNvPicPr/>
                <p:nvPr/>
              </p:nvPicPr>
              <p:blipFill>
                <a:blip r:embed="rId18"/>
                <a:stretch>
                  <a:fillRect/>
                </a:stretch>
              </p:blipFill>
              <p:spPr>
                <a:xfrm>
                  <a:off x="8810007" y="3738665"/>
                  <a:ext cx="356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墨迹 22">
                  <a:extLst>
                    <a:ext uri="{FF2B5EF4-FFF2-40B4-BE49-F238E27FC236}">
                      <a16:creationId xmlns:a16="http://schemas.microsoft.com/office/drawing/2014/main" id="{AE4504DA-D49E-4282-82B6-C1AAB9D5A503}"/>
                    </a:ext>
                  </a:extLst>
                </p14:cNvPr>
                <p14:cNvContentPartPr/>
                <p14:nvPr/>
              </p14:nvContentPartPr>
              <p14:xfrm>
                <a:off x="8970207" y="3881225"/>
                <a:ext cx="219600" cy="362880"/>
              </p14:xfrm>
            </p:contentPart>
          </mc:Choice>
          <mc:Fallback xmlns="">
            <p:pic>
              <p:nvPicPr>
                <p:cNvPr id="23" name="墨迹 22">
                  <a:extLst>
                    <a:ext uri="{FF2B5EF4-FFF2-40B4-BE49-F238E27FC236}">
                      <a16:creationId xmlns:a16="http://schemas.microsoft.com/office/drawing/2014/main" id="{AE4504DA-D49E-4282-82B6-C1AAB9D5A503}"/>
                    </a:ext>
                  </a:extLst>
                </p:cNvPr>
                <p:cNvPicPr/>
                <p:nvPr/>
              </p:nvPicPr>
              <p:blipFill>
                <a:blip r:embed="rId20"/>
                <a:stretch>
                  <a:fillRect/>
                </a:stretch>
              </p:blipFill>
              <p:spPr>
                <a:xfrm>
                  <a:off x="8961567" y="3872225"/>
                  <a:ext cx="2372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墨迹 24">
                  <a:extLst>
                    <a:ext uri="{FF2B5EF4-FFF2-40B4-BE49-F238E27FC236}">
                      <a16:creationId xmlns:a16="http://schemas.microsoft.com/office/drawing/2014/main" id="{CA43085C-1F6E-4F94-B443-994C0E7527B2}"/>
                    </a:ext>
                  </a:extLst>
                </p14:cNvPr>
                <p14:cNvContentPartPr/>
                <p14:nvPr/>
              </p14:nvContentPartPr>
              <p14:xfrm>
                <a:off x="8664567" y="3048905"/>
                <a:ext cx="132840" cy="537480"/>
              </p14:xfrm>
            </p:contentPart>
          </mc:Choice>
          <mc:Fallback xmlns="">
            <p:pic>
              <p:nvPicPr>
                <p:cNvPr id="25" name="墨迹 24">
                  <a:extLst>
                    <a:ext uri="{FF2B5EF4-FFF2-40B4-BE49-F238E27FC236}">
                      <a16:creationId xmlns:a16="http://schemas.microsoft.com/office/drawing/2014/main" id="{CA43085C-1F6E-4F94-B443-994C0E7527B2}"/>
                    </a:ext>
                  </a:extLst>
                </p:cNvPr>
                <p:cNvPicPr/>
                <p:nvPr/>
              </p:nvPicPr>
              <p:blipFill>
                <a:blip r:embed="rId22"/>
                <a:stretch>
                  <a:fillRect/>
                </a:stretch>
              </p:blipFill>
              <p:spPr>
                <a:xfrm>
                  <a:off x="8655927" y="3040265"/>
                  <a:ext cx="15048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墨迹 25">
                  <a:extLst>
                    <a:ext uri="{FF2B5EF4-FFF2-40B4-BE49-F238E27FC236}">
                      <a16:creationId xmlns:a16="http://schemas.microsoft.com/office/drawing/2014/main" id="{6D60D811-1016-4DFC-944D-66B1621269B4}"/>
                    </a:ext>
                  </a:extLst>
                </p14:cNvPr>
                <p14:cNvContentPartPr/>
                <p14:nvPr/>
              </p14:nvContentPartPr>
              <p14:xfrm>
                <a:off x="8284767" y="2936585"/>
                <a:ext cx="168840" cy="387360"/>
              </p14:xfrm>
            </p:contentPart>
          </mc:Choice>
          <mc:Fallback xmlns="">
            <p:pic>
              <p:nvPicPr>
                <p:cNvPr id="26" name="墨迹 25">
                  <a:extLst>
                    <a:ext uri="{FF2B5EF4-FFF2-40B4-BE49-F238E27FC236}">
                      <a16:creationId xmlns:a16="http://schemas.microsoft.com/office/drawing/2014/main" id="{6D60D811-1016-4DFC-944D-66B1621269B4}"/>
                    </a:ext>
                  </a:extLst>
                </p:cNvPr>
                <p:cNvPicPr/>
                <p:nvPr/>
              </p:nvPicPr>
              <p:blipFill>
                <a:blip r:embed="rId24"/>
                <a:stretch>
                  <a:fillRect/>
                </a:stretch>
              </p:blipFill>
              <p:spPr>
                <a:xfrm>
                  <a:off x="8275767" y="2927945"/>
                  <a:ext cx="18648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墨迹 27">
                  <a:extLst>
                    <a:ext uri="{FF2B5EF4-FFF2-40B4-BE49-F238E27FC236}">
                      <a16:creationId xmlns:a16="http://schemas.microsoft.com/office/drawing/2014/main" id="{45FF458C-D5A9-4007-9BD0-723BFDF2A861}"/>
                    </a:ext>
                  </a:extLst>
                </p14:cNvPr>
                <p14:cNvContentPartPr/>
                <p14:nvPr/>
              </p14:nvContentPartPr>
              <p14:xfrm>
                <a:off x="8970927" y="4114505"/>
                <a:ext cx="27720" cy="284040"/>
              </p14:xfrm>
            </p:contentPart>
          </mc:Choice>
          <mc:Fallback xmlns="">
            <p:pic>
              <p:nvPicPr>
                <p:cNvPr id="28" name="墨迹 27">
                  <a:extLst>
                    <a:ext uri="{FF2B5EF4-FFF2-40B4-BE49-F238E27FC236}">
                      <a16:creationId xmlns:a16="http://schemas.microsoft.com/office/drawing/2014/main" id="{45FF458C-D5A9-4007-9BD0-723BFDF2A861}"/>
                    </a:ext>
                  </a:extLst>
                </p:cNvPr>
                <p:cNvPicPr/>
                <p:nvPr/>
              </p:nvPicPr>
              <p:blipFill>
                <a:blip r:embed="rId26"/>
                <a:stretch>
                  <a:fillRect/>
                </a:stretch>
              </p:blipFill>
              <p:spPr>
                <a:xfrm>
                  <a:off x="8962287" y="4105865"/>
                  <a:ext cx="45360" cy="30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0" name="墨迹 29">
                <a:extLst>
                  <a:ext uri="{FF2B5EF4-FFF2-40B4-BE49-F238E27FC236}">
                    <a16:creationId xmlns:a16="http://schemas.microsoft.com/office/drawing/2014/main" id="{59C7E7EC-C1AF-478D-A3C4-A723D6A6D21A}"/>
                  </a:ext>
                </a:extLst>
              </p14:cNvPr>
              <p14:cNvContentPartPr/>
              <p14:nvPr/>
            </p14:nvContentPartPr>
            <p14:xfrm>
              <a:off x="9088287" y="1391825"/>
              <a:ext cx="360" cy="12960"/>
            </p14:xfrm>
          </p:contentPart>
        </mc:Choice>
        <mc:Fallback xmlns="">
          <p:pic>
            <p:nvPicPr>
              <p:cNvPr id="30" name="墨迹 29">
                <a:extLst>
                  <a:ext uri="{FF2B5EF4-FFF2-40B4-BE49-F238E27FC236}">
                    <a16:creationId xmlns:a16="http://schemas.microsoft.com/office/drawing/2014/main" id="{59C7E7EC-C1AF-478D-A3C4-A723D6A6D21A}"/>
                  </a:ext>
                </a:extLst>
              </p:cNvPr>
              <p:cNvPicPr/>
              <p:nvPr/>
            </p:nvPicPr>
            <p:blipFill>
              <a:blip r:embed="rId28"/>
              <a:stretch>
                <a:fillRect/>
              </a:stretch>
            </p:blipFill>
            <p:spPr>
              <a:xfrm>
                <a:off x="9079647" y="1383185"/>
                <a:ext cx="18000" cy="30600"/>
              </a:xfrm>
              <a:prstGeom prst="rect">
                <a:avLst/>
              </a:prstGeom>
            </p:spPr>
          </p:pic>
        </mc:Fallback>
      </mc:AlternateContent>
    </p:spTree>
    <p:extLst>
      <p:ext uri="{BB962C8B-B14F-4D97-AF65-F5344CB8AC3E}">
        <p14:creationId xmlns:p14="http://schemas.microsoft.com/office/powerpoint/2010/main" val="750032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运动副</a:t>
            </a:r>
            <a:endParaRPr lang="zh-CN" sz="2800" dirty="0">
              <a:solidFill>
                <a:srgbClr val="1570C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p14="http://schemas.microsoft.com/office/powerpoint/2010/main">
        <mc:Choice Requires="p14">
          <p:contentPart p14:bwMode="auto" r:id="rId3">
            <p14:nvContentPartPr>
              <p14:cNvPr id="30" name="墨迹 29">
                <a:extLst>
                  <a:ext uri="{FF2B5EF4-FFF2-40B4-BE49-F238E27FC236}">
                    <a16:creationId xmlns:a16="http://schemas.microsoft.com/office/drawing/2014/main" id="{59C7E7EC-C1AF-478D-A3C4-A723D6A6D21A}"/>
                  </a:ext>
                </a:extLst>
              </p14:cNvPr>
              <p14:cNvContentPartPr/>
              <p14:nvPr/>
            </p14:nvContentPartPr>
            <p14:xfrm>
              <a:off x="9088287" y="1391825"/>
              <a:ext cx="360" cy="12960"/>
            </p14:xfrm>
          </p:contentPart>
        </mc:Choice>
        <mc:Fallback xmlns="">
          <p:pic>
            <p:nvPicPr>
              <p:cNvPr id="30" name="墨迹 29">
                <a:extLst>
                  <a:ext uri="{FF2B5EF4-FFF2-40B4-BE49-F238E27FC236}">
                    <a16:creationId xmlns:a16="http://schemas.microsoft.com/office/drawing/2014/main" id="{59C7E7EC-C1AF-478D-A3C4-A723D6A6D21A}"/>
                  </a:ext>
                </a:extLst>
              </p:cNvPr>
              <p:cNvPicPr/>
              <p:nvPr/>
            </p:nvPicPr>
            <p:blipFill>
              <a:blip r:embed="rId27"/>
              <a:stretch>
                <a:fillRect/>
              </a:stretch>
            </p:blipFill>
            <p:spPr>
              <a:xfrm>
                <a:off x="9079647" y="1383185"/>
                <a:ext cx="18000" cy="30600"/>
              </a:xfrm>
              <a:prstGeom prst="rect">
                <a:avLst/>
              </a:prstGeom>
            </p:spPr>
          </p:pic>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A098B02-0334-414B-A850-5F254EF492FD}"/>
                  </a:ext>
                </a:extLst>
              </p:cNvPr>
              <p:cNvSpPr txBox="1"/>
              <p:nvPr/>
            </p:nvSpPr>
            <p:spPr>
              <a:xfrm>
                <a:off x="5217815" y="1788179"/>
                <a:ext cx="6140748" cy="3617722"/>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类转动副（以</a:t>
                </a:r>
                <a:r>
                  <a:rPr lang="en-US" altLang="zh-CN" sz="2000" dirty="0">
                    <a:latin typeface="黑体" panose="02010609060101010101" pitchFamily="49" charset="-122"/>
                    <a:ea typeface="黑体" panose="02010609060101010101" pitchFamily="49" charset="-122"/>
                  </a:rPr>
                  <a:t>C1</a:t>
                </a:r>
                <a:r>
                  <a:rPr lang="zh-CN" altLang="en-US" sz="2000" dirty="0">
                    <a:latin typeface="黑体" panose="02010609060101010101" pitchFamily="49" charset="-122"/>
                    <a:ea typeface="黑体" panose="02010609060101010101" pitchFamily="49" charset="-122"/>
                  </a:rPr>
                  <a:t>为例）</a:t>
                </a:r>
                <a:endParaRPr lang="en-US" altLang="zh-CN" sz="20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黑体" panose="02010609060101010101" pitchFamily="49" charset="-122"/>
                        </a:rPr>
                        <m:t>𝛼</m:t>
                      </m:r>
                      <m:r>
                        <a:rPr lang="en-US" altLang="zh-CN" sz="2000" b="0" i="1" smtClean="0">
                          <a:latin typeface="Cambria Math" panose="02040503050406030204" pitchFamily="18" charset="0"/>
                          <a:ea typeface="黑体" panose="02010609060101010101" pitchFamily="49" charset="-122"/>
                        </a:rPr>
                        <m:t>=</m:t>
                      </m:r>
                      <m:r>
                        <a:rPr lang="zh-CN" altLang="en-US" sz="2000" b="0" i="1" smtClean="0">
                          <a:latin typeface="Cambria Math" panose="02040503050406030204" pitchFamily="18" charset="0"/>
                          <a:ea typeface="黑体" panose="02010609060101010101" pitchFamily="49" charset="-122"/>
                        </a:rPr>
                        <m:t>𝛽</m:t>
                      </m:r>
                      <m:r>
                        <a:rPr lang="en-US" altLang="zh-CN" sz="2000" b="0" i="1" smtClean="0">
                          <a:latin typeface="Cambria Math" panose="02040503050406030204" pitchFamily="18" charset="0"/>
                          <a:ea typeface="黑体" panose="02010609060101010101" pitchFamily="49" charset="-122"/>
                        </a:rPr>
                        <m:t>=</m:t>
                      </m:r>
                      <m:r>
                        <a:rPr lang="zh-CN" altLang="en-US" sz="2000" b="0" i="1" smtClean="0">
                          <a:latin typeface="Cambria Math" panose="02040503050406030204" pitchFamily="18" charset="0"/>
                          <a:ea typeface="黑体" panose="02010609060101010101" pitchFamily="49" charset="-122"/>
                        </a:rPr>
                        <m:t>𝛾</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𝑎𝑛𝑔𝑙𝑒</m:t>
                      </m:r>
                      <m:r>
                        <a:rPr lang="en-US" altLang="zh-CN" sz="2000" b="0" i="1" smtClean="0">
                          <a:latin typeface="Cambria Math" panose="02040503050406030204" pitchFamily="18" charset="0"/>
                          <a:ea typeface="黑体" panose="02010609060101010101" pitchFamily="49" charset="-122"/>
                        </a:rPr>
                        <m:t>(</m:t>
                      </m:r>
                      <m:d>
                        <m:dPr>
                          <m:ctrlPr>
                            <a:rPr lang="zh-CN" altLang="zh-CN" sz="2000" i="1" kern="100">
                              <a:latin typeface="Cambria Math" panose="02040503050406030204" pitchFamily="18" charset="0"/>
                            </a:rPr>
                          </m:ctrlPr>
                        </m:dPr>
                        <m:e>
                          <m:f>
                            <m:fPr>
                              <m:ctrlPr>
                                <a:rPr lang="zh-CN" altLang="zh-CN" sz="2000" i="1" kern="100">
                                  <a:latin typeface="Cambria Math" panose="02040503050406030204" pitchFamily="18" charset="0"/>
                                </a:rPr>
                              </m:ctrlPr>
                            </m:fPr>
                            <m:num>
                              <m:rad>
                                <m:radPr>
                                  <m:degHide m:val="on"/>
                                  <m:ctrlPr>
                                    <a:rPr lang="zh-CN" altLang="zh-CN" sz="2000" i="1" kern="100">
                                      <a:latin typeface="Cambria Math" panose="02040503050406030204" pitchFamily="18" charset="0"/>
                                    </a:rPr>
                                  </m:ctrlPr>
                                </m:radPr>
                                <m:deg/>
                                <m:e>
                                  <m:r>
                                    <a:rPr lang="en-US" altLang="zh-CN" sz="2000" kern="100">
                                      <a:latin typeface="Cambria Math" panose="02040503050406030204" pitchFamily="18" charset="0"/>
                                    </a:rPr>
                                    <m:t>2</m:t>
                                  </m:r>
                                </m:e>
                              </m:rad>
                            </m:num>
                            <m:den>
                              <m:r>
                                <a:rPr lang="en-US" altLang="zh-CN" sz="2000" kern="100">
                                  <a:latin typeface="Cambria Math" panose="02040503050406030204" pitchFamily="18" charset="0"/>
                                </a:rPr>
                                <m:t>2</m:t>
                              </m:r>
                            </m:den>
                          </m:f>
                          <m:r>
                            <a:rPr lang="en-US" altLang="zh-CN" sz="2000" kern="100">
                              <a:latin typeface="Cambria Math" panose="02040503050406030204" pitchFamily="18" charset="0"/>
                            </a:rPr>
                            <m:t>,0,</m:t>
                          </m:r>
                          <m:rad>
                            <m:radPr>
                              <m:degHide m:val="on"/>
                              <m:ctrlPr>
                                <a:rPr lang="zh-CN" altLang="zh-CN" sz="2000" i="1" kern="100">
                                  <a:latin typeface="Cambria Math" panose="02040503050406030204" pitchFamily="18" charset="0"/>
                                </a:rPr>
                              </m:ctrlPr>
                            </m:radPr>
                            <m:deg/>
                            <m:e>
                              <m:r>
                                <a:rPr lang="en-US" altLang="zh-CN" sz="2000" kern="100">
                                  <a:latin typeface="Cambria Math" panose="02040503050406030204" pitchFamily="18" charset="0"/>
                                </a:rPr>
                                <m:t>2</m:t>
                              </m:r>
                            </m:e>
                          </m:rad>
                        </m:e>
                      </m:d>
                      <m:r>
                        <a:rPr lang="en-US" altLang="zh-CN" sz="2000" b="0" i="1" kern="100" smtClean="0">
                          <a:latin typeface="Cambria Math" panose="02040503050406030204" pitchFamily="18" charset="0"/>
                        </a:rPr>
                        <m:t>,(−1,1,0))</m:t>
                      </m:r>
                    </m:oMath>
                  </m:oMathPara>
                </a14:m>
                <a:endParaRPr lang="en-US" altLang="zh-CN" sz="2000" dirty="0">
                  <a:latin typeface="黑体" panose="02010609060101010101" pitchFamily="49" charset="-122"/>
                  <a:ea typeface="黑体" panose="02010609060101010101" pitchFamily="49" charset="-122"/>
                </a:endParaRPr>
              </a:p>
              <a:p>
                <a:pPr>
                  <a:lnSpc>
                    <a:spcPct val="150000"/>
                  </a:lnSpc>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类转动副（以</a:t>
                </a:r>
                <a:r>
                  <a:rPr lang="en-US" altLang="zh-CN" sz="2000" dirty="0">
                    <a:latin typeface="黑体" panose="02010609060101010101" pitchFamily="49" charset="-122"/>
                    <a:ea typeface="黑体" panose="02010609060101010101" pitchFamily="49" charset="-122"/>
                  </a:rPr>
                  <a:t>C2</a:t>
                </a:r>
                <a:r>
                  <a:rPr lang="zh-CN" altLang="en-US" sz="2000" dirty="0">
                    <a:latin typeface="黑体" panose="02010609060101010101" pitchFamily="49" charset="-122"/>
                    <a:ea typeface="黑体" panose="02010609060101010101" pitchFamily="49" charset="-122"/>
                  </a:rPr>
                  <a:t>为例）</a:t>
                </a:r>
                <a:endParaRPr lang="en-US" altLang="zh-CN" sz="2000" dirty="0">
                  <a:latin typeface="黑体" panose="02010609060101010101" pitchFamily="49" charset="-122"/>
                  <a:ea typeface="黑体" panose="02010609060101010101" pitchFamily="49" charset="-122"/>
                </a:endParaRPr>
              </a:p>
              <a:p>
                <a:pPr>
                  <a:lnSpc>
                    <a:spcPct val="150000"/>
                  </a:lnSpc>
                </a:pPr>
                <a:r>
                  <a:rPr lang="en-US" altLang="zh-CN" sz="2000" dirty="0">
                    <a:latin typeface="黑体" panose="02010609060101010101" pitchFamily="49" charset="-122"/>
                    <a:ea typeface="黑体" panose="02010609060101010101" pitchFamily="49" charset="-122"/>
                  </a:rPr>
                  <a:t>    </a:t>
                </a:r>
                <a14:m>
                  <m:oMath xmlns:m="http://schemas.openxmlformats.org/officeDocument/2006/math">
                    <m:r>
                      <a:rPr lang="zh-CN" altLang="en-US" sz="2000" i="1" smtClean="0">
                        <a:latin typeface="Cambria Math" panose="02040503050406030204" pitchFamily="18" charset="0"/>
                        <a:ea typeface="黑体" panose="02010609060101010101" pitchFamily="49" charset="-122"/>
                      </a:rPr>
                      <m:t>𝛼</m:t>
                    </m:r>
                    <m:r>
                      <a:rPr lang="en-US" altLang="zh-CN" sz="2000" b="0" i="1" smtClean="0">
                        <a:latin typeface="Cambria Math" panose="02040503050406030204" pitchFamily="18" charset="0"/>
                        <a:ea typeface="黑体" panose="02010609060101010101" pitchFamily="49" charset="-122"/>
                      </a:rPr>
                      <m:t>=</m:t>
                    </m:r>
                    <m:r>
                      <a:rPr lang="zh-CN" altLang="en-US" sz="2000" b="0" i="1" smtClean="0">
                        <a:latin typeface="Cambria Math" panose="02040503050406030204" pitchFamily="18" charset="0"/>
                        <a:ea typeface="黑体" panose="02010609060101010101" pitchFamily="49" charset="-122"/>
                      </a:rPr>
                      <m:t>𝛽</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𝑎𝑛𝑔𝑙𝑒</m:t>
                    </m:r>
                    <m:r>
                      <a:rPr lang="en-US" altLang="zh-CN" sz="2000" i="1" smtClean="0">
                        <a:latin typeface="Cambria Math" panose="02040503050406030204" pitchFamily="18" charset="0"/>
                        <a:ea typeface="黑体" panose="02010609060101010101" pitchFamily="49" charset="-122"/>
                      </a:rPr>
                      <m:t> </m:t>
                    </m:r>
                    <m:r>
                      <a:rPr lang="en-US" altLang="zh-CN" sz="2000" b="0" i="1" smtClean="0">
                        <a:latin typeface="Cambria Math" panose="02040503050406030204" pitchFamily="18" charset="0"/>
                        <a:ea typeface="黑体" panose="02010609060101010101" pitchFamily="49" charset="-122"/>
                      </a:rPr>
                      <m:t>(</m:t>
                    </m:r>
                    <m:d>
                      <m:dPr>
                        <m:ctrlPr>
                          <a:rPr lang="zh-CN" altLang="zh-CN" sz="2000" i="1" kern="100">
                            <a:latin typeface="Cambria Math" panose="02040503050406030204" pitchFamily="18" charset="0"/>
                          </a:rPr>
                        </m:ctrlPr>
                      </m:dPr>
                      <m:e>
                        <m:f>
                          <m:fPr>
                            <m:ctrlPr>
                              <a:rPr lang="zh-CN" altLang="zh-CN" sz="2000" i="1" kern="100">
                                <a:latin typeface="Cambria Math" panose="02040503050406030204" pitchFamily="18" charset="0"/>
                              </a:rPr>
                            </m:ctrlPr>
                          </m:fPr>
                          <m:num>
                            <m:r>
                              <a:rPr lang="en-US" altLang="zh-CN" sz="2000" kern="100">
                                <a:latin typeface="Cambria Math" panose="02040503050406030204" pitchFamily="18" charset="0"/>
                              </a:rPr>
                              <m:t>1</m:t>
                            </m:r>
                          </m:num>
                          <m:den>
                            <m:r>
                              <a:rPr lang="en-US" altLang="zh-CN" sz="2000" kern="100">
                                <a:latin typeface="Cambria Math" panose="02040503050406030204" pitchFamily="18" charset="0"/>
                              </a:rPr>
                              <m:t>2</m:t>
                            </m:r>
                          </m:den>
                        </m:f>
                        <m:r>
                          <a:rPr lang="en-US" altLang="zh-CN" sz="2000" kern="100">
                            <a:latin typeface="Cambria Math" panose="02040503050406030204" pitchFamily="18" charset="0"/>
                          </a:rPr>
                          <m:t>−</m:t>
                        </m:r>
                        <m:rad>
                          <m:radPr>
                            <m:degHide m:val="on"/>
                            <m:ctrlPr>
                              <a:rPr lang="zh-CN" altLang="zh-CN" sz="2000" i="1" kern="100">
                                <a:latin typeface="Cambria Math" panose="02040503050406030204" pitchFamily="18" charset="0"/>
                              </a:rPr>
                            </m:ctrlPr>
                          </m:radPr>
                          <m:deg/>
                          <m:e>
                            <m:r>
                              <a:rPr lang="en-US" altLang="zh-CN" sz="2000" kern="100">
                                <a:latin typeface="Cambria Math" panose="02040503050406030204" pitchFamily="18" charset="0"/>
                              </a:rPr>
                              <m:t>2</m:t>
                            </m:r>
                          </m:e>
                        </m:rad>
                        <m:r>
                          <a:rPr lang="en-US" altLang="zh-CN" sz="2000" kern="100">
                            <a:latin typeface="Cambria Math" panose="02040503050406030204" pitchFamily="18" charset="0"/>
                          </a:rPr>
                          <m:t>,</m:t>
                        </m:r>
                        <m:r>
                          <a:rPr lang="zh-CN" altLang="en-US" sz="2000" kern="100">
                            <a:latin typeface="Cambria Math" panose="02040503050406030204" pitchFamily="18" charset="0"/>
                          </a:rPr>
                          <m:t>−</m:t>
                        </m:r>
                        <m:f>
                          <m:fPr>
                            <m:ctrlPr>
                              <a:rPr lang="zh-CN" altLang="zh-CN" sz="2000" i="1" kern="100">
                                <a:latin typeface="Cambria Math" panose="02040503050406030204" pitchFamily="18" charset="0"/>
                              </a:rPr>
                            </m:ctrlPr>
                          </m:fPr>
                          <m:num>
                            <m:r>
                              <a:rPr lang="en-US" altLang="zh-CN" sz="2000" kern="100">
                                <a:latin typeface="Cambria Math" panose="02040503050406030204" pitchFamily="18" charset="0"/>
                              </a:rPr>
                              <m:t>1</m:t>
                            </m:r>
                          </m:num>
                          <m:den>
                            <m:r>
                              <a:rPr lang="en-US" altLang="zh-CN" sz="2000" kern="100">
                                <a:latin typeface="Cambria Math" panose="02040503050406030204" pitchFamily="18" charset="0"/>
                              </a:rPr>
                              <m:t>2</m:t>
                            </m:r>
                          </m:den>
                        </m:f>
                        <m:r>
                          <a:rPr lang="en-US" altLang="zh-CN" sz="2000" kern="100">
                            <a:latin typeface="Cambria Math" panose="02040503050406030204" pitchFamily="18" charset="0"/>
                          </a:rPr>
                          <m:t>−</m:t>
                        </m:r>
                        <m:f>
                          <m:fPr>
                            <m:ctrlPr>
                              <a:rPr lang="zh-CN" altLang="zh-CN" sz="2000" i="1" kern="100">
                                <a:latin typeface="Cambria Math" panose="02040503050406030204" pitchFamily="18" charset="0"/>
                              </a:rPr>
                            </m:ctrlPr>
                          </m:fPr>
                          <m:num>
                            <m:rad>
                              <m:radPr>
                                <m:degHide m:val="on"/>
                                <m:ctrlPr>
                                  <a:rPr lang="zh-CN" altLang="zh-CN" sz="2000" i="1" kern="100">
                                    <a:latin typeface="Cambria Math" panose="02040503050406030204" pitchFamily="18" charset="0"/>
                                  </a:rPr>
                                </m:ctrlPr>
                              </m:radPr>
                              <m:deg/>
                              <m:e>
                                <m:r>
                                  <a:rPr lang="en-US" altLang="zh-CN" sz="2000" kern="100">
                                    <a:latin typeface="Cambria Math" panose="02040503050406030204" pitchFamily="18" charset="0"/>
                                  </a:rPr>
                                  <m:t>2</m:t>
                                </m:r>
                              </m:e>
                            </m:rad>
                          </m:num>
                          <m:den>
                            <m:r>
                              <a:rPr lang="en-US" altLang="zh-CN" sz="2000" kern="100">
                                <a:latin typeface="Cambria Math" panose="02040503050406030204" pitchFamily="18" charset="0"/>
                              </a:rPr>
                              <m:t>2</m:t>
                            </m:r>
                          </m:den>
                        </m:f>
                        <m:r>
                          <a:rPr lang="en-US" altLang="zh-CN" sz="2000" kern="100">
                            <a:latin typeface="Cambria Math" panose="02040503050406030204" pitchFamily="18" charset="0"/>
                          </a:rPr>
                          <m:t>,−</m:t>
                        </m:r>
                        <m:f>
                          <m:fPr>
                            <m:ctrlPr>
                              <a:rPr lang="zh-CN" altLang="zh-CN" sz="2000" i="1" kern="100">
                                <a:latin typeface="Cambria Math" panose="02040503050406030204" pitchFamily="18" charset="0"/>
                              </a:rPr>
                            </m:ctrlPr>
                          </m:fPr>
                          <m:num>
                            <m:r>
                              <a:rPr lang="en-US" altLang="zh-CN" sz="2000" kern="100">
                                <a:latin typeface="Cambria Math" panose="02040503050406030204" pitchFamily="18" charset="0"/>
                              </a:rPr>
                              <m:t>3</m:t>
                            </m:r>
                          </m:num>
                          <m:den>
                            <m:r>
                              <a:rPr lang="en-US" altLang="zh-CN" sz="2000" kern="100">
                                <a:latin typeface="Cambria Math" panose="02040503050406030204" pitchFamily="18" charset="0"/>
                              </a:rPr>
                              <m:t>2</m:t>
                            </m:r>
                          </m:den>
                        </m:f>
                      </m:e>
                    </m:d>
                    <m:r>
                      <a:rPr lang="en-US" altLang="zh-CN" sz="2000" b="0" i="1" kern="100" smtClean="0">
                        <a:latin typeface="Cambria Math" panose="02040503050406030204" pitchFamily="18" charset="0"/>
                      </a:rPr>
                      <m:t>,(0,1,−1))</m:t>
                    </m:r>
                  </m:oMath>
                </a14:m>
                <a:endParaRPr lang="en-US" altLang="zh-CN" sz="2000" dirty="0">
                  <a:latin typeface="黑体" panose="02010609060101010101" pitchFamily="49" charset="-122"/>
                  <a:ea typeface="黑体" panose="02010609060101010101" pitchFamily="49" charset="-122"/>
                </a:endParaRPr>
              </a:p>
              <a:p>
                <a:pPr>
                  <a:lnSpc>
                    <a:spcPct val="150000"/>
                  </a:lnSpc>
                </a:pPr>
                <a:r>
                  <a:rPr lang="en-US" altLang="zh-CN" sz="2000" dirty="0">
                    <a:latin typeface="黑体" panose="02010609060101010101" pitchFamily="49" charset="-122"/>
                    <a:ea typeface="黑体" panose="02010609060101010101" pitchFamily="49" charset="-122"/>
                  </a:rPr>
                  <a:t>    </a:t>
                </a:r>
                <a14:m>
                  <m:oMath xmlns:m="http://schemas.openxmlformats.org/officeDocument/2006/math">
                    <m:r>
                      <a:rPr lang="zh-CN" altLang="en-US" sz="2000" i="1" smtClean="0">
                        <a:latin typeface="Cambria Math" panose="02040503050406030204" pitchFamily="18" charset="0"/>
                        <a:ea typeface="黑体" panose="02010609060101010101" pitchFamily="49" charset="-122"/>
                      </a:rPr>
                      <m:t>𝛾</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𝑎𝑛𝑔𝑙𝑒</m:t>
                    </m:r>
                    <m:r>
                      <a:rPr lang="en-US" altLang="zh-CN" sz="2000" i="1">
                        <a:latin typeface="Cambria Math" panose="02040503050406030204" pitchFamily="18" charset="0"/>
                        <a:ea typeface="黑体" panose="02010609060101010101" pitchFamily="49" charset="-122"/>
                      </a:rPr>
                      <m:t>(</m:t>
                    </m:r>
                    <m:d>
                      <m:dPr>
                        <m:ctrlPr>
                          <a:rPr lang="zh-CN" altLang="zh-CN" sz="2000" i="1" kern="100">
                            <a:latin typeface="Cambria Math" panose="02040503050406030204" pitchFamily="18" charset="0"/>
                          </a:rPr>
                        </m:ctrlPr>
                      </m:dPr>
                      <m:e>
                        <m:f>
                          <m:fPr>
                            <m:ctrlPr>
                              <a:rPr lang="zh-CN" altLang="zh-CN" sz="2000" i="1" kern="100">
                                <a:latin typeface="Cambria Math" panose="02040503050406030204" pitchFamily="18" charset="0"/>
                              </a:rPr>
                            </m:ctrlPr>
                          </m:fPr>
                          <m:num>
                            <m:r>
                              <a:rPr lang="en-US" altLang="zh-CN" sz="2000" kern="100">
                                <a:latin typeface="Cambria Math" panose="02040503050406030204" pitchFamily="18" charset="0"/>
                              </a:rPr>
                              <m:t>1</m:t>
                            </m:r>
                          </m:num>
                          <m:den>
                            <m:r>
                              <a:rPr lang="en-US" altLang="zh-CN" sz="2000" kern="100">
                                <a:latin typeface="Cambria Math" panose="02040503050406030204" pitchFamily="18" charset="0"/>
                              </a:rPr>
                              <m:t>2</m:t>
                            </m:r>
                          </m:den>
                        </m:f>
                        <m:r>
                          <a:rPr lang="en-US" altLang="zh-CN" sz="2000" kern="100">
                            <a:latin typeface="Cambria Math" panose="02040503050406030204" pitchFamily="18" charset="0"/>
                          </a:rPr>
                          <m:t>−</m:t>
                        </m:r>
                        <m:rad>
                          <m:radPr>
                            <m:degHide m:val="on"/>
                            <m:ctrlPr>
                              <a:rPr lang="zh-CN" altLang="zh-CN" sz="2000" i="1" kern="100">
                                <a:latin typeface="Cambria Math" panose="02040503050406030204" pitchFamily="18" charset="0"/>
                              </a:rPr>
                            </m:ctrlPr>
                          </m:radPr>
                          <m:deg/>
                          <m:e>
                            <m:r>
                              <a:rPr lang="en-US" altLang="zh-CN" sz="2000" kern="100">
                                <a:latin typeface="Cambria Math" panose="02040503050406030204" pitchFamily="18" charset="0"/>
                              </a:rPr>
                              <m:t>2</m:t>
                            </m:r>
                          </m:e>
                        </m:rad>
                        <m:r>
                          <a:rPr lang="en-US" altLang="zh-CN" sz="2000" kern="100">
                            <a:latin typeface="Cambria Math" panose="02040503050406030204" pitchFamily="18" charset="0"/>
                          </a:rPr>
                          <m:t>,</m:t>
                        </m:r>
                        <m:r>
                          <a:rPr lang="zh-CN" altLang="en-US" sz="2000" kern="100">
                            <a:latin typeface="Cambria Math" panose="02040503050406030204" pitchFamily="18" charset="0"/>
                          </a:rPr>
                          <m:t>−</m:t>
                        </m:r>
                        <m:f>
                          <m:fPr>
                            <m:ctrlPr>
                              <a:rPr lang="zh-CN" altLang="zh-CN" sz="2000" i="1" kern="100">
                                <a:latin typeface="Cambria Math" panose="02040503050406030204" pitchFamily="18" charset="0"/>
                              </a:rPr>
                            </m:ctrlPr>
                          </m:fPr>
                          <m:num>
                            <m:r>
                              <a:rPr lang="en-US" altLang="zh-CN" sz="2000" kern="100">
                                <a:latin typeface="Cambria Math" panose="02040503050406030204" pitchFamily="18" charset="0"/>
                              </a:rPr>
                              <m:t>1</m:t>
                            </m:r>
                          </m:num>
                          <m:den>
                            <m:r>
                              <a:rPr lang="en-US" altLang="zh-CN" sz="2000" kern="100">
                                <a:latin typeface="Cambria Math" panose="02040503050406030204" pitchFamily="18" charset="0"/>
                              </a:rPr>
                              <m:t>2</m:t>
                            </m:r>
                          </m:den>
                        </m:f>
                        <m:r>
                          <a:rPr lang="en-US" altLang="zh-CN" sz="2000" kern="100">
                            <a:latin typeface="Cambria Math" panose="02040503050406030204" pitchFamily="18" charset="0"/>
                          </a:rPr>
                          <m:t>−</m:t>
                        </m:r>
                        <m:f>
                          <m:fPr>
                            <m:ctrlPr>
                              <a:rPr lang="zh-CN" altLang="zh-CN" sz="2000" i="1" kern="100">
                                <a:latin typeface="Cambria Math" panose="02040503050406030204" pitchFamily="18" charset="0"/>
                              </a:rPr>
                            </m:ctrlPr>
                          </m:fPr>
                          <m:num>
                            <m:rad>
                              <m:radPr>
                                <m:degHide m:val="on"/>
                                <m:ctrlPr>
                                  <a:rPr lang="zh-CN" altLang="zh-CN" sz="2000" i="1" kern="100">
                                    <a:latin typeface="Cambria Math" panose="02040503050406030204" pitchFamily="18" charset="0"/>
                                  </a:rPr>
                                </m:ctrlPr>
                              </m:radPr>
                              <m:deg/>
                              <m:e>
                                <m:r>
                                  <a:rPr lang="en-US" altLang="zh-CN" sz="2000" kern="100">
                                    <a:latin typeface="Cambria Math" panose="02040503050406030204" pitchFamily="18" charset="0"/>
                                  </a:rPr>
                                  <m:t>2</m:t>
                                </m:r>
                              </m:e>
                            </m:rad>
                          </m:num>
                          <m:den>
                            <m:r>
                              <a:rPr lang="en-US" altLang="zh-CN" sz="2000" kern="100">
                                <a:latin typeface="Cambria Math" panose="02040503050406030204" pitchFamily="18" charset="0"/>
                              </a:rPr>
                              <m:t>2</m:t>
                            </m:r>
                          </m:den>
                        </m:f>
                        <m:r>
                          <a:rPr lang="en-US" altLang="zh-CN" sz="2000" kern="100">
                            <a:latin typeface="Cambria Math" panose="02040503050406030204" pitchFamily="18" charset="0"/>
                          </a:rPr>
                          <m:t>,−</m:t>
                        </m:r>
                        <m:f>
                          <m:fPr>
                            <m:ctrlPr>
                              <a:rPr lang="zh-CN" altLang="zh-CN" sz="2000" i="1" kern="100">
                                <a:latin typeface="Cambria Math" panose="02040503050406030204" pitchFamily="18" charset="0"/>
                              </a:rPr>
                            </m:ctrlPr>
                          </m:fPr>
                          <m:num>
                            <m:r>
                              <a:rPr lang="en-US" altLang="zh-CN" sz="2000" kern="100">
                                <a:latin typeface="Cambria Math" panose="02040503050406030204" pitchFamily="18" charset="0"/>
                              </a:rPr>
                              <m:t>3</m:t>
                            </m:r>
                          </m:num>
                          <m:den>
                            <m:r>
                              <a:rPr lang="en-US" altLang="zh-CN" sz="2000" kern="100">
                                <a:latin typeface="Cambria Math" panose="02040503050406030204" pitchFamily="18" charset="0"/>
                              </a:rPr>
                              <m:t>2</m:t>
                            </m:r>
                          </m:den>
                        </m:f>
                      </m:e>
                    </m:d>
                    <m:r>
                      <a:rPr lang="en-US" altLang="zh-CN" sz="2000" i="1" kern="100">
                        <a:latin typeface="Cambria Math" panose="02040503050406030204" pitchFamily="18" charset="0"/>
                      </a:rPr>
                      <m:t>,(</m:t>
                    </m:r>
                    <m:r>
                      <a:rPr lang="en-US" altLang="zh-CN" sz="2000" b="0" i="1" kern="100" smtClean="0">
                        <a:latin typeface="Cambria Math" panose="02040503050406030204" pitchFamily="18" charset="0"/>
                      </a:rPr>
                      <m:t>−1</m:t>
                    </m:r>
                    <m:r>
                      <a:rPr lang="en-US" altLang="zh-CN" sz="2000" i="1" kern="100">
                        <a:latin typeface="Cambria Math" panose="02040503050406030204" pitchFamily="18" charset="0"/>
                      </a:rPr>
                      <m:t>,</m:t>
                    </m:r>
                    <m:r>
                      <a:rPr lang="en-US" altLang="zh-CN" sz="2000" b="0" i="1" kern="100" smtClean="0">
                        <a:latin typeface="Cambria Math" panose="02040503050406030204" pitchFamily="18" charset="0"/>
                      </a:rPr>
                      <m:t>−</m:t>
                    </m:r>
                    <m:r>
                      <a:rPr lang="en-US" altLang="zh-CN" sz="2000" i="1" kern="100">
                        <a:latin typeface="Cambria Math" panose="02040503050406030204" pitchFamily="18" charset="0"/>
                      </a:rPr>
                      <m:t>1,</m:t>
                    </m:r>
                    <m:r>
                      <a:rPr lang="en-US" altLang="zh-CN" sz="2000" b="0" i="1" kern="100" smtClean="0">
                        <a:latin typeface="Cambria Math" panose="02040503050406030204" pitchFamily="18" charset="0"/>
                      </a:rPr>
                      <m:t>0</m:t>
                    </m:r>
                    <m:r>
                      <a:rPr lang="en-US" altLang="zh-CN" sz="2000" i="1" kern="100">
                        <a:latin typeface="Cambria Math" panose="02040503050406030204" pitchFamily="18" charset="0"/>
                      </a:rPr>
                      <m:t>))</m:t>
                    </m:r>
                  </m:oMath>
                </a14:m>
                <a:endParaRPr lang="en-US" altLang="zh-CN" sz="2000" dirty="0">
                  <a:latin typeface="黑体" panose="02010609060101010101" pitchFamily="49" charset="-122"/>
                  <a:ea typeface="黑体" panose="02010609060101010101" pitchFamily="49" charset="-122"/>
                </a:endParaRPr>
              </a:p>
            </p:txBody>
          </p:sp>
        </mc:Choice>
        <mc:Fallback xmlns="">
          <p:sp>
            <p:nvSpPr>
              <p:cNvPr id="24" name="文本框 23">
                <a:extLst>
                  <a:ext uri="{FF2B5EF4-FFF2-40B4-BE49-F238E27FC236}">
                    <a16:creationId xmlns:a16="http://schemas.microsoft.com/office/drawing/2014/main" id="{7A098B02-0334-414B-A850-5F254EF492FD}"/>
                  </a:ext>
                </a:extLst>
              </p:cNvPr>
              <p:cNvSpPr txBox="1">
                <a:spLocks noRot="1" noChangeAspect="1" noMove="1" noResize="1" noEditPoints="1" noAdjustHandles="1" noChangeArrowheads="1" noChangeShapeType="1" noTextEdit="1"/>
              </p:cNvSpPr>
              <p:nvPr/>
            </p:nvSpPr>
            <p:spPr>
              <a:xfrm>
                <a:off x="5217815" y="1788179"/>
                <a:ext cx="6140748" cy="3617722"/>
              </a:xfrm>
              <a:prstGeom prst="rect">
                <a:avLst/>
              </a:prstGeom>
              <a:blipFill>
                <a:blip r:embed="rId28"/>
                <a:stretch>
                  <a:fillRect l="-109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E0D2F67-F108-413C-8A1A-43CA2A8514A8}"/>
              </a:ext>
            </a:extLst>
          </p:cNvPr>
          <p:cNvPicPr>
            <a:picLocks noChangeAspect="1"/>
          </p:cNvPicPr>
          <p:nvPr/>
        </p:nvPicPr>
        <p:blipFill>
          <a:blip r:embed="rId29"/>
          <a:stretch>
            <a:fillRect/>
          </a:stretch>
        </p:blipFill>
        <p:spPr>
          <a:xfrm>
            <a:off x="849315" y="1635905"/>
            <a:ext cx="3934956" cy="3102277"/>
          </a:xfrm>
          <a:prstGeom prst="rect">
            <a:avLst/>
          </a:prstGeom>
        </p:spPr>
      </p:pic>
      <p:pic>
        <p:nvPicPr>
          <p:cNvPr id="6" name="图片 5">
            <a:extLst>
              <a:ext uri="{FF2B5EF4-FFF2-40B4-BE49-F238E27FC236}">
                <a16:creationId xmlns:a16="http://schemas.microsoft.com/office/drawing/2014/main" id="{75DE7C44-B493-4E31-A871-60F2301EF688}"/>
              </a:ext>
            </a:extLst>
          </p:cNvPr>
          <p:cNvPicPr>
            <a:picLocks noChangeAspect="1"/>
          </p:cNvPicPr>
          <p:nvPr/>
        </p:nvPicPr>
        <p:blipFill>
          <a:blip r:embed="rId30"/>
          <a:stretch>
            <a:fillRect/>
          </a:stretch>
        </p:blipFill>
        <p:spPr>
          <a:xfrm>
            <a:off x="857424" y="4986423"/>
            <a:ext cx="3918738" cy="758466"/>
          </a:xfrm>
          <a:prstGeom prst="rect">
            <a:avLst/>
          </a:prstGeom>
        </p:spPr>
      </p:pic>
    </p:spTree>
    <p:extLst>
      <p:ext uri="{BB962C8B-B14F-4D97-AF65-F5344CB8AC3E}">
        <p14:creationId xmlns:p14="http://schemas.microsoft.com/office/powerpoint/2010/main" val="3554088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运动副</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4681BAAE-C1B4-4D3C-AE5C-9409029E8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1" y="1820884"/>
            <a:ext cx="4826319" cy="3789592"/>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墨迹 9">
                <a:extLst>
                  <a:ext uri="{FF2B5EF4-FFF2-40B4-BE49-F238E27FC236}">
                    <a16:creationId xmlns:a16="http://schemas.microsoft.com/office/drawing/2014/main" id="{BE9B74D0-1E53-4730-BC97-0895E26E90F8}"/>
                  </a:ext>
                </a:extLst>
              </p14:cNvPr>
              <p14:cNvContentPartPr/>
              <p14:nvPr/>
            </p14:nvContentPartPr>
            <p14:xfrm>
              <a:off x="2852936" y="3424277"/>
              <a:ext cx="560160" cy="1836720"/>
            </p14:xfrm>
          </p:contentPart>
        </mc:Choice>
        <mc:Fallback xmlns="">
          <p:pic>
            <p:nvPicPr>
              <p:cNvPr id="10" name="墨迹 9">
                <a:extLst>
                  <a:ext uri="{FF2B5EF4-FFF2-40B4-BE49-F238E27FC236}">
                    <a16:creationId xmlns:a16="http://schemas.microsoft.com/office/drawing/2014/main" id="{BE9B74D0-1E53-4730-BC97-0895E26E90F8}"/>
                  </a:ext>
                </a:extLst>
              </p:cNvPr>
              <p:cNvPicPr/>
              <p:nvPr/>
            </p:nvPicPr>
            <p:blipFill>
              <a:blip r:embed="rId5"/>
              <a:stretch>
                <a:fillRect/>
              </a:stretch>
            </p:blipFill>
            <p:spPr>
              <a:xfrm>
                <a:off x="2844296" y="3415277"/>
                <a:ext cx="577800" cy="185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墨迹 13">
                <a:extLst>
                  <a:ext uri="{FF2B5EF4-FFF2-40B4-BE49-F238E27FC236}">
                    <a16:creationId xmlns:a16="http://schemas.microsoft.com/office/drawing/2014/main" id="{2DF668A7-1330-4D30-9958-5F0298AF8860}"/>
                  </a:ext>
                </a:extLst>
              </p14:cNvPr>
              <p14:cNvContentPartPr/>
              <p14:nvPr/>
            </p14:nvContentPartPr>
            <p14:xfrm>
              <a:off x="3423863" y="3474142"/>
              <a:ext cx="1262880" cy="1262880"/>
            </p14:xfrm>
          </p:contentPart>
        </mc:Choice>
        <mc:Fallback xmlns="">
          <p:pic>
            <p:nvPicPr>
              <p:cNvPr id="14" name="墨迹 13">
                <a:extLst>
                  <a:ext uri="{FF2B5EF4-FFF2-40B4-BE49-F238E27FC236}">
                    <a16:creationId xmlns:a16="http://schemas.microsoft.com/office/drawing/2014/main" id="{2DF668A7-1330-4D30-9958-5F0298AF8860}"/>
                  </a:ext>
                </a:extLst>
              </p:cNvPr>
              <p:cNvPicPr/>
              <p:nvPr/>
            </p:nvPicPr>
            <p:blipFill>
              <a:blip r:embed="rId7"/>
              <a:stretch>
                <a:fillRect/>
              </a:stretch>
            </p:blipFill>
            <p:spPr>
              <a:xfrm>
                <a:off x="3415223" y="3465502"/>
                <a:ext cx="1280520" cy="1280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墨迹 14">
                <a:extLst>
                  <a:ext uri="{FF2B5EF4-FFF2-40B4-BE49-F238E27FC236}">
                    <a16:creationId xmlns:a16="http://schemas.microsoft.com/office/drawing/2014/main" id="{BA447EE2-4444-4FF2-A238-74D1152B0A4E}"/>
                  </a:ext>
                </a:extLst>
              </p14:cNvPr>
              <p14:cNvContentPartPr/>
              <p14:nvPr/>
            </p14:nvContentPartPr>
            <p14:xfrm>
              <a:off x="1237583" y="3431302"/>
              <a:ext cx="2119320" cy="543600"/>
            </p14:xfrm>
          </p:contentPart>
        </mc:Choice>
        <mc:Fallback xmlns="">
          <p:pic>
            <p:nvPicPr>
              <p:cNvPr id="15" name="墨迹 14">
                <a:extLst>
                  <a:ext uri="{FF2B5EF4-FFF2-40B4-BE49-F238E27FC236}">
                    <a16:creationId xmlns:a16="http://schemas.microsoft.com/office/drawing/2014/main" id="{BA447EE2-4444-4FF2-A238-74D1152B0A4E}"/>
                  </a:ext>
                </a:extLst>
              </p:cNvPr>
              <p:cNvPicPr/>
              <p:nvPr/>
            </p:nvPicPr>
            <p:blipFill>
              <a:blip r:embed="rId9"/>
              <a:stretch>
                <a:fillRect/>
              </a:stretch>
            </p:blipFill>
            <p:spPr>
              <a:xfrm>
                <a:off x="1228583" y="3422302"/>
                <a:ext cx="2136960" cy="561240"/>
              </a:xfrm>
              <a:prstGeom prst="rect">
                <a:avLst/>
              </a:prstGeom>
            </p:spPr>
          </p:pic>
        </mc:Fallback>
      </mc:AlternateContent>
      <p:grpSp>
        <p:nvGrpSpPr>
          <p:cNvPr id="29" name="组合 28">
            <a:extLst>
              <a:ext uri="{FF2B5EF4-FFF2-40B4-BE49-F238E27FC236}">
                <a16:creationId xmlns:a16="http://schemas.microsoft.com/office/drawing/2014/main" id="{A35DDE92-53FB-4723-B30F-6E13D3140769}"/>
              </a:ext>
            </a:extLst>
          </p:cNvPr>
          <p:cNvGrpSpPr/>
          <p:nvPr/>
        </p:nvGrpSpPr>
        <p:grpSpPr>
          <a:xfrm>
            <a:off x="2738783" y="1948822"/>
            <a:ext cx="989280" cy="2521440"/>
            <a:chOff x="8200527" y="1877105"/>
            <a:chExt cx="989280" cy="2521440"/>
          </a:xfrm>
        </p:grpSpPr>
        <mc:AlternateContent xmlns:mc="http://schemas.openxmlformats.org/markup-compatibility/2006" xmlns:p14="http://schemas.microsoft.com/office/powerpoint/2010/main">
          <mc:Choice Requires="p14">
            <p:contentPart p14:bwMode="auto" r:id="rId10">
              <p14:nvContentPartPr>
                <p14:cNvPr id="18" name="墨迹 17">
                  <a:extLst>
                    <a:ext uri="{FF2B5EF4-FFF2-40B4-BE49-F238E27FC236}">
                      <a16:creationId xmlns:a16="http://schemas.microsoft.com/office/drawing/2014/main" id="{FBE80581-FA16-41A3-B9DC-F50632208990}"/>
                    </a:ext>
                  </a:extLst>
                </p14:cNvPr>
                <p14:cNvContentPartPr/>
                <p14:nvPr/>
              </p14:nvContentPartPr>
              <p14:xfrm>
                <a:off x="8409687" y="1877105"/>
                <a:ext cx="463320" cy="1497240"/>
              </p14:xfrm>
            </p:contentPart>
          </mc:Choice>
          <mc:Fallback xmlns="">
            <p:pic>
              <p:nvPicPr>
                <p:cNvPr id="18" name="墨迹 17">
                  <a:extLst>
                    <a:ext uri="{FF2B5EF4-FFF2-40B4-BE49-F238E27FC236}">
                      <a16:creationId xmlns:a16="http://schemas.microsoft.com/office/drawing/2014/main" id="{FBE80581-FA16-41A3-B9DC-F50632208990}"/>
                    </a:ext>
                  </a:extLst>
                </p:cNvPr>
                <p:cNvPicPr/>
                <p:nvPr/>
              </p:nvPicPr>
              <p:blipFill>
                <a:blip r:embed="rId11"/>
                <a:stretch>
                  <a:fillRect/>
                </a:stretch>
              </p:blipFill>
              <p:spPr>
                <a:xfrm>
                  <a:off x="8400687" y="1868105"/>
                  <a:ext cx="480960" cy="1514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墨迹 18">
                  <a:extLst>
                    <a:ext uri="{FF2B5EF4-FFF2-40B4-BE49-F238E27FC236}">
                      <a16:creationId xmlns:a16="http://schemas.microsoft.com/office/drawing/2014/main" id="{B68B4076-F8AC-42FD-81B4-7983463F361F}"/>
                    </a:ext>
                  </a:extLst>
                </p14:cNvPr>
                <p14:cNvContentPartPr/>
                <p14:nvPr/>
              </p14:nvContentPartPr>
              <p14:xfrm>
                <a:off x="8402487" y="3539585"/>
                <a:ext cx="318240" cy="236160"/>
              </p14:xfrm>
            </p:contentPart>
          </mc:Choice>
          <mc:Fallback xmlns="">
            <p:pic>
              <p:nvPicPr>
                <p:cNvPr id="19" name="墨迹 18">
                  <a:extLst>
                    <a:ext uri="{FF2B5EF4-FFF2-40B4-BE49-F238E27FC236}">
                      <a16:creationId xmlns:a16="http://schemas.microsoft.com/office/drawing/2014/main" id="{B68B4076-F8AC-42FD-81B4-7983463F361F}"/>
                    </a:ext>
                  </a:extLst>
                </p:cNvPr>
                <p:cNvPicPr/>
                <p:nvPr/>
              </p:nvPicPr>
              <p:blipFill>
                <a:blip r:embed="rId13"/>
                <a:stretch>
                  <a:fillRect/>
                </a:stretch>
              </p:blipFill>
              <p:spPr>
                <a:xfrm>
                  <a:off x="8393847" y="3530945"/>
                  <a:ext cx="3358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墨迹 19">
                  <a:extLst>
                    <a:ext uri="{FF2B5EF4-FFF2-40B4-BE49-F238E27FC236}">
                      <a16:creationId xmlns:a16="http://schemas.microsoft.com/office/drawing/2014/main" id="{B7241E1E-86A4-4442-953D-9D9A6574ADE0}"/>
                    </a:ext>
                  </a:extLst>
                </p14:cNvPr>
                <p14:cNvContentPartPr/>
                <p14:nvPr/>
              </p14:nvContentPartPr>
              <p14:xfrm>
                <a:off x="8200527" y="3795905"/>
                <a:ext cx="223200" cy="249480"/>
              </p14:xfrm>
            </p:contentPart>
          </mc:Choice>
          <mc:Fallback xmlns="">
            <p:pic>
              <p:nvPicPr>
                <p:cNvPr id="20" name="墨迹 19">
                  <a:extLst>
                    <a:ext uri="{FF2B5EF4-FFF2-40B4-BE49-F238E27FC236}">
                      <a16:creationId xmlns:a16="http://schemas.microsoft.com/office/drawing/2014/main" id="{B7241E1E-86A4-4442-953D-9D9A6574ADE0}"/>
                    </a:ext>
                  </a:extLst>
                </p:cNvPr>
                <p:cNvPicPr/>
                <p:nvPr/>
              </p:nvPicPr>
              <p:blipFill>
                <a:blip r:embed="rId15"/>
                <a:stretch>
                  <a:fillRect/>
                </a:stretch>
              </p:blipFill>
              <p:spPr>
                <a:xfrm>
                  <a:off x="8191887" y="3786905"/>
                  <a:ext cx="2408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墨迹 21">
                  <a:extLst>
                    <a:ext uri="{FF2B5EF4-FFF2-40B4-BE49-F238E27FC236}">
                      <a16:creationId xmlns:a16="http://schemas.microsoft.com/office/drawing/2014/main" id="{C124FB6F-6B3B-438E-8183-28A8B74F0804}"/>
                    </a:ext>
                  </a:extLst>
                </p14:cNvPr>
                <p14:cNvContentPartPr/>
                <p14:nvPr/>
              </p14:nvContentPartPr>
              <p14:xfrm>
                <a:off x="8818647" y="3747665"/>
                <a:ext cx="339120" cy="174240"/>
              </p14:xfrm>
            </p:contentPart>
          </mc:Choice>
          <mc:Fallback xmlns="">
            <p:pic>
              <p:nvPicPr>
                <p:cNvPr id="22" name="墨迹 21">
                  <a:extLst>
                    <a:ext uri="{FF2B5EF4-FFF2-40B4-BE49-F238E27FC236}">
                      <a16:creationId xmlns:a16="http://schemas.microsoft.com/office/drawing/2014/main" id="{C124FB6F-6B3B-438E-8183-28A8B74F0804}"/>
                    </a:ext>
                  </a:extLst>
                </p:cNvPr>
                <p:cNvPicPr/>
                <p:nvPr/>
              </p:nvPicPr>
              <p:blipFill>
                <a:blip r:embed="rId17"/>
                <a:stretch>
                  <a:fillRect/>
                </a:stretch>
              </p:blipFill>
              <p:spPr>
                <a:xfrm>
                  <a:off x="8810007" y="3738665"/>
                  <a:ext cx="356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墨迹 22">
                  <a:extLst>
                    <a:ext uri="{FF2B5EF4-FFF2-40B4-BE49-F238E27FC236}">
                      <a16:creationId xmlns:a16="http://schemas.microsoft.com/office/drawing/2014/main" id="{AE4504DA-D49E-4282-82B6-C1AAB9D5A503}"/>
                    </a:ext>
                  </a:extLst>
                </p14:cNvPr>
                <p14:cNvContentPartPr/>
                <p14:nvPr/>
              </p14:nvContentPartPr>
              <p14:xfrm>
                <a:off x="8970207" y="3881225"/>
                <a:ext cx="219600" cy="362880"/>
              </p14:xfrm>
            </p:contentPart>
          </mc:Choice>
          <mc:Fallback xmlns="">
            <p:pic>
              <p:nvPicPr>
                <p:cNvPr id="23" name="墨迹 22">
                  <a:extLst>
                    <a:ext uri="{FF2B5EF4-FFF2-40B4-BE49-F238E27FC236}">
                      <a16:creationId xmlns:a16="http://schemas.microsoft.com/office/drawing/2014/main" id="{AE4504DA-D49E-4282-82B6-C1AAB9D5A503}"/>
                    </a:ext>
                  </a:extLst>
                </p:cNvPr>
                <p:cNvPicPr/>
                <p:nvPr/>
              </p:nvPicPr>
              <p:blipFill>
                <a:blip r:embed="rId19"/>
                <a:stretch>
                  <a:fillRect/>
                </a:stretch>
              </p:blipFill>
              <p:spPr>
                <a:xfrm>
                  <a:off x="8961567" y="3872225"/>
                  <a:ext cx="2372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墨迹 24">
                  <a:extLst>
                    <a:ext uri="{FF2B5EF4-FFF2-40B4-BE49-F238E27FC236}">
                      <a16:creationId xmlns:a16="http://schemas.microsoft.com/office/drawing/2014/main" id="{CA43085C-1F6E-4F94-B443-994C0E7527B2}"/>
                    </a:ext>
                  </a:extLst>
                </p14:cNvPr>
                <p14:cNvContentPartPr/>
                <p14:nvPr/>
              </p14:nvContentPartPr>
              <p14:xfrm>
                <a:off x="8664567" y="3048905"/>
                <a:ext cx="132840" cy="537480"/>
              </p14:xfrm>
            </p:contentPart>
          </mc:Choice>
          <mc:Fallback xmlns="">
            <p:pic>
              <p:nvPicPr>
                <p:cNvPr id="25" name="墨迹 24">
                  <a:extLst>
                    <a:ext uri="{FF2B5EF4-FFF2-40B4-BE49-F238E27FC236}">
                      <a16:creationId xmlns:a16="http://schemas.microsoft.com/office/drawing/2014/main" id="{CA43085C-1F6E-4F94-B443-994C0E7527B2}"/>
                    </a:ext>
                  </a:extLst>
                </p:cNvPr>
                <p:cNvPicPr/>
                <p:nvPr/>
              </p:nvPicPr>
              <p:blipFill>
                <a:blip r:embed="rId21"/>
                <a:stretch>
                  <a:fillRect/>
                </a:stretch>
              </p:blipFill>
              <p:spPr>
                <a:xfrm>
                  <a:off x="8655927" y="3040265"/>
                  <a:ext cx="15048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墨迹 25">
                  <a:extLst>
                    <a:ext uri="{FF2B5EF4-FFF2-40B4-BE49-F238E27FC236}">
                      <a16:creationId xmlns:a16="http://schemas.microsoft.com/office/drawing/2014/main" id="{6D60D811-1016-4DFC-944D-66B1621269B4}"/>
                    </a:ext>
                  </a:extLst>
                </p14:cNvPr>
                <p14:cNvContentPartPr/>
                <p14:nvPr/>
              </p14:nvContentPartPr>
              <p14:xfrm>
                <a:off x="8284767" y="2936585"/>
                <a:ext cx="168840" cy="387360"/>
              </p14:xfrm>
            </p:contentPart>
          </mc:Choice>
          <mc:Fallback xmlns="">
            <p:pic>
              <p:nvPicPr>
                <p:cNvPr id="26" name="墨迹 25">
                  <a:extLst>
                    <a:ext uri="{FF2B5EF4-FFF2-40B4-BE49-F238E27FC236}">
                      <a16:creationId xmlns:a16="http://schemas.microsoft.com/office/drawing/2014/main" id="{6D60D811-1016-4DFC-944D-66B1621269B4}"/>
                    </a:ext>
                  </a:extLst>
                </p:cNvPr>
                <p:cNvPicPr/>
                <p:nvPr/>
              </p:nvPicPr>
              <p:blipFill>
                <a:blip r:embed="rId23"/>
                <a:stretch>
                  <a:fillRect/>
                </a:stretch>
              </p:blipFill>
              <p:spPr>
                <a:xfrm>
                  <a:off x="8275767" y="2927945"/>
                  <a:ext cx="18648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墨迹 27">
                  <a:extLst>
                    <a:ext uri="{FF2B5EF4-FFF2-40B4-BE49-F238E27FC236}">
                      <a16:creationId xmlns:a16="http://schemas.microsoft.com/office/drawing/2014/main" id="{45FF458C-D5A9-4007-9BD0-723BFDF2A861}"/>
                    </a:ext>
                  </a:extLst>
                </p14:cNvPr>
                <p14:cNvContentPartPr/>
                <p14:nvPr/>
              </p14:nvContentPartPr>
              <p14:xfrm>
                <a:off x="8970927" y="4114505"/>
                <a:ext cx="27720" cy="284040"/>
              </p14:xfrm>
            </p:contentPart>
          </mc:Choice>
          <mc:Fallback xmlns="">
            <p:pic>
              <p:nvPicPr>
                <p:cNvPr id="28" name="墨迹 27">
                  <a:extLst>
                    <a:ext uri="{FF2B5EF4-FFF2-40B4-BE49-F238E27FC236}">
                      <a16:creationId xmlns:a16="http://schemas.microsoft.com/office/drawing/2014/main" id="{45FF458C-D5A9-4007-9BD0-723BFDF2A861}"/>
                    </a:ext>
                  </a:extLst>
                </p:cNvPr>
                <p:cNvPicPr/>
                <p:nvPr/>
              </p:nvPicPr>
              <p:blipFill>
                <a:blip r:embed="rId25"/>
                <a:stretch>
                  <a:fillRect/>
                </a:stretch>
              </p:blipFill>
              <p:spPr>
                <a:xfrm>
                  <a:off x="8962287" y="4105865"/>
                  <a:ext cx="45360" cy="30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0" name="墨迹 29">
                <a:extLst>
                  <a:ext uri="{FF2B5EF4-FFF2-40B4-BE49-F238E27FC236}">
                    <a16:creationId xmlns:a16="http://schemas.microsoft.com/office/drawing/2014/main" id="{59C7E7EC-C1AF-478D-A3C4-A723D6A6D21A}"/>
                  </a:ext>
                </a:extLst>
              </p14:cNvPr>
              <p14:cNvContentPartPr/>
              <p14:nvPr/>
            </p14:nvContentPartPr>
            <p14:xfrm>
              <a:off x="9088287" y="1391825"/>
              <a:ext cx="360" cy="12960"/>
            </p14:xfrm>
          </p:contentPart>
        </mc:Choice>
        <mc:Fallback xmlns="">
          <p:pic>
            <p:nvPicPr>
              <p:cNvPr id="30" name="墨迹 29">
                <a:extLst>
                  <a:ext uri="{FF2B5EF4-FFF2-40B4-BE49-F238E27FC236}">
                    <a16:creationId xmlns:a16="http://schemas.microsoft.com/office/drawing/2014/main" id="{59C7E7EC-C1AF-478D-A3C4-A723D6A6D21A}"/>
                  </a:ext>
                </a:extLst>
              </p:cNvPr>
              <p:cNvPicPr/>
              <p:nvPr/>
            </p:nvPicPr>
            <p:blipFill>
              <a:blip r:embed="rId27"/>
              <a:stretch>
                <a:fillRect/>
              </a:stretch>
            </p:blipFill>
            <p:spPr>
              <a:xfrm>
                <a:off x="9079647" y="1383185"/>
                <a:ext cx="18000" cy="30600"/>
              </a:xfrm>
              <a:prstGeom prst="rect">
                <a:avLst/>
              </a:prstGeom>
            </p:spPr>
          </p:pic>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A098B02-0334-414B-A850-5F254EF492FD}"/>
                  </a:ext>
                </a:extLst>
              </p:cNvPr>
              <p:cNvSpPr txBox="1"/>
              <p:nvPr/>
            </p:nvSpPr>
            <p:spPr>
              <a:xfrm>
                <a:off x="7015623" y="2493840"/>
                <a:ext cx="4166726" cy="2328523"/>
              </a:xfrm>
              <a:prstGeom prst="rect">
                <a:avLst/>
              </a:prstGeom>
              <a:noFill/>
            </p:spPr>
            <p:txBody>
              <a:bodyPr wrap="square" rtlCol="0">
                <a:spAutoFit/>
              </a:bodyPr>
              <a:lstStyle/>
              <a:p>
                <a:pPr>
                  <a:lnSpc>
                    <a:spcPct val="150000"/>
                  </a:lnSpc>
                </a:pP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类转动副</a:t>
                </a:r>
                <a:endParaRPr lang="en-US" altLang="zh-CN" sz="20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黑体" panose="02010609060101010101" pitchFamily="49" charset="-122"/>
                        </a:rPr>
                        <m:t>𝛼</m:t>
                      </m:r>
                      <m:r>
                        <a:rPr lang="en-US" altLang="zh-CN" sz="2000" b="0" i="1" smtClean="0">
                          <a:latin typeface="Cambria Math" panose="02040503050406030204" pitchFamily="18" charset="0"/>
                          <a:ea typeface="黑体" panose="02010609060101010101" pitchFamily="49" charset="-122"/>
                        </a:rPr>
                        <m:t>=</m:t>
                      </m:r>
                      <m:r>
                        <a:rPr lang="zh-CN" altLang="en-US" sz="2000" b="0" i="1" smtClean="0">
                          <a:latin typeface="Cambria Math" panose="02040503050406030204" pitchFamily="18" charset="0"/>
                          <a:ea typeface="黑体" panose="02010609060101010101" pitchFamily="49" charset="-122"/>
                        </a:rPr>
                        <m:t>𝛽</m:t>
                      </m:r>
                      <m:r>
                        <a:rPr lang="en-US" altLang="zh-CN" sz="2000" b="0" i="1" smtClean="0">
                          <a:latin typeface="Cambria Math" panose="02040503050406030204" pitchFamily="18" charset="0"/>
                          <a:ea typeface="黑体" panose="02010609060101010101" pitchFamily="49" charset="-122"/>
                        </a:rPr>
                        <m:t>=</m:t>
                      </m:r>
                      <m:r>
                        <a:rPr lang="zh-CN" altLang="en-US" sz="2000" b="0" i="1" smtClean="0">
                          <a:latin typeface="Cambria Math" panose="02040503050406030204" pitchFamily="18" charset="0"/>
                          <a:ea typeface="黑体" panose="02010609060101010101" pitchFamily="49" charset="-122"/>
                        </a:rPr>
                        <m:t>𝛾</m:t>
                      </m:r>
                      <m:r>
                        <a:rPr lang="en-US" altLang="zh-CN" sz="2000" b="0" i="1" smtClean="0">
                          <a:latin typeface="Cambria Math" panose="02040503050406030204" pitchFamily="18" charset="0"/>
                          <a:ea typeface="黑体" panose="02010609060101010101" pitchFamily="49" charset="-122"/>
                        </a:rPr>
                        <m:t>=71.56505118</m:t>
                      </m:r>
                      <m:r>
                        <a:rPr lang="en-US" altLang="zh-CN" sz="2000" i="1">
                          <a:latin typeface="Cambria Math" panose="02040503050406030204" pitchFamily="18" charset="0"/>
                          <a:ea typeface="黑体" panose="02010609060101010101" pitchFamily="49" charset="-122"/>
                        </a:rPr>
                        <m:t>°</m:t>
                      </m:r>
                    </m:oMath>
                  </m:oMathPara>
                </a14:m>
                <a:endParaRPr lang="en-US" altLang="zh-CN" sz="2000" dirty="0">
                  <a:latin typeface="黑体" panose="02010609060101010101" pitchFamily="49" charset="-122"/>
                  <a:ea typeface="黑体" panose="02010609060101010101" pitchFamily="49" charset="-122"/>
                </a:endParaRPr>
              </a:p>
              <a:p>
                <a:pPr>
                  <a:lnSpc>
                    <a:spcPct val="150000"/>
                  </a:lnSpc>
                </a:pP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类转动副</a:t>
                </a:r>
                <a:endParaRPr lang="en-US" altLang="zh-CN" sz="2000" dirty="0">
                  <a:latin typeface="黑体" panose="02010609060101010101" pitchFamily="49" charset="-122"/>
                  <a:ea typeface="黑体" panose="02010609060101010101" pitchFamily="49" charset="-122"/>
                </a:endParaRPr>
              </a:p>
              <a:p>
                <a:pPr>
                  <a:lnSpc>
                    <a:spcPct val="150000"/>
                  </a:lnSpc>
                </a:pPr>
                <a:r>
                  <a:rPr lang="en-US" altLang="zh-CN" sz="2000" dirty="0">
                    <a:latin typeface="黑体" panose="02010609060101010101" pitchFamily="49" charset="-122"/>
                    <a:ea typeface="黑体" panose="02010609060101010101" pitchFamily="49" charset="-122"/>
                  </a:rPr>
                  <a:t>    </a:t>
                </a:r>
                <a14:m>
                  <m:oMath xmlns:m="http://schemas.openxmlformats.org/officeDocument/2006/math">
                    <m:r>
                      <a:rPr lang="zh-CN" altLang="en-US" sz="2000" i="1" smtClean="0">
                        <a:latin typeface="Cambria Math" panose="02040503050406030204" pitchFamily="18" charset="0"/>
                        <a:ea typeface="黑体" panose="02010609060101010101" pitchFamily="49" charset="-122"/>
                      </a:rPr>
                      <m:t>𝛼</m:t>
                    </m:r>
                    <m:r>
                      <a:rPr lang="en-US" altLang="zh-CN" sz="2000" b="0" i="1" smtClean="0">
                        <a:latin typeface="Cambria Math" panose="02040503050406030204" pitchFamily="18" charset="0"/>
                        <a:ea typeface="黑体" panose="02010609060101010101" pitchFamily="49" charset="-122"/>
                      </a:rPr>
                      <m:t>=</m:t>
                    </m:r>
                    <m:r>
                      <a:rPr lang="zh-CN" altLang="en-US" sz="2000" b="0" i="1" smtClean="0">
                        <a:latin typeface="Cambria Math" panose="02040503050406030204" pitchFamily="18" charset="0"/>
                        <a:ea typeface="黑体" panose="02010609060101010101" pitchFamily="49" charset="-122"/>
                      </a:rPr>
                      <m:t>𝛽</m:t>
                    </m:r>
                    <m:r>
                      <a:rPr lang="en-US" altLang="zh-CN" sz="2000" b="0" i="1" smtClean="0">
                        <a:latin typeface="Cambria Math" panose="02040503050406030204" pitchFamily="18" charset="0"/>
                        <a:ea typeface="黑体" panose="02010609060101010101" pitchFamily="49" charset="-122"/>
                      </a:rPr>
                      <m:t>=84.42382381</m:t>
                    </m:r>
                    <m:r>
                      <a:rPr lang="en-US" altLang="zh-CN" sz="2000" i="1">
                        <a:latin typeface="Cambria Math" panose="02040503050406030204" pitchFamily="18" charset="0"/>
                        <a:ea typeface="黑体" panose="02010609060101010101" pitchFamily="49" charset="-122"/>
                      </a:rPr>
                      <m:t>°</m:t>
                    </m:r>
                  </m:oMath>
                </a14:m>
                <a:endParaRPr lang="en-US" altLang="zh-CN" sz="2000" dirty="0">
                  <a:latin typeface="黑体" panose="02010609060101010101" pitchFamily="49" charset="-122"/>
                  <a:ea typeface="黑体" panose="02010609060101010101" pitchFamily="49" charset="-122"/>
                </a:endParaRPr>
              </a:p>
              <a:p>
                <a:pPr>
                  <a:lnSpc>
                    <a:spcPct val="150000"/>
                  </a:lnSpc>
                </a:pPr>
                <a:r>
                  <a:rPr lang="en-US" altLang="zh-CN" sz="2000" dirty="0">
                    <a:latin typeface="黑体" panose="02010609060101010101" pitchFamily="49" charset="-122"/>
                    <a:ea typeface="黑体" panose="02010609060101010101" pitchFamily="49" charset="-122"/>
                  </a:rPr>
                  <a:t>    </a:t>
                </a:r>
                <a14:m>
                  <m:oMath xmlns:m="http://schemas.openxmlformats.org/officeDocument/2006/math">
                    <m:r>
                      <a:rPr lang="zh-CN" altLang="en-US" sz="2000" i="1" smtClean="0">
                        <a:latin typeface="Cambria Math" panose="02040503050406030204" pitchFamily="18" charset="0"/>
                        <a:ea typeface="黑体" panose="02010609060101010101" pitchFamily="49" charset="-122"/>
                      </a:rPr>
                      <m:t>𝛾</m:t>
                    </m:r>
                    <m:r>
                      <a:rPr lang="en-US" altLang="zh-CN" sz="2000" b="0" i="1" smtClean="0">
                        <a:latin typeface="Cambria Math" panose="02040503050406030204" pitchFamily="18" charset="0"/>
                        <a:ea typeface="黑体" panose="02010609060101010101" pitchFamily="49" charset="-122"/>
                      </a:rPr>
                      <m:t>=45.27049248</m:t>
                    </m:r>
                    <m:r>
                      <a:rPr lang="en-US" altLang="zh-CN" sz="2000" i="1">
                        <a:latin typeface="Cambria Math" panose="02040503050406030204" pitchFamily="18" charset="0"/>
                        <a:ea typeface="黑体" panose="02010609060101010101" pitchFamily="49" charset="-122"/>
                      </a:rPr>
                      <m:t>°</m:t>
                    </m:r>
                  </m:oMath>
                </a14:m>
                <a:endParaRPr lang="en-US" altLang="zh-CN" sz="2000" dirty="0">
                  <a:latin typeface="黑体" panose="02010609060101010101" pitchFamily="49" charset="-122"/>
                  <a:ea typeface="黑体" panose="02010609060101010101" pitchFamily="49" charset="-122"/>
                </a:endParaRPr>
              </a:p>
            </p:txBody>
          </p:sp>
        </mc:Choice>
        <mc:Fallback xmlns="">
          <p:sp>
            <p:nvSpPr>
              <p:cNvPr id="24" name="文本框 23">
                <a:extLst>
                  <a:ext uri="{FF2B5EF4-FFF2-40B4-BE49-F238E27FC236}">
                    <a16:creationId xmlns:a16="http://schemas.microsoft.com/office/drawing/2014/main" id="{7A098B02-0334-414B-A850-5F254EF492FD}"/>
                  </a:ext>
                </a:extLst>
              </p:cNvPr>
              <p:cNvSpPr txBox="1">
                <a:spLocks noRot="1" noChangeAspect="1" noMove="1" noResize="1" noEditPoints="1" noAdjustHandles="1" noChangeArrowheads="1" noChangeShapeType="1" noTextEdit="1"/>
              </p:cNvSpPr>
              <p:nvPr/>
            </p:nvSpPr>
            <p:spPr>
              <a:xfrm>
                <a:off x="7015623" y="2493840"/>
                <a:ext cx="4166726" cy="2328523"/>
              </a:xfrm>
              <a:prstGeom prst="rect">
                <a:avLst/>
              </a:prstGeom>
              <a:blipFill>
                <a:blip r:embed="rId28"/>
                <a:stretch>
                  <a:fillRect l="-1611" b="-10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9904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运动学仿真分析</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37CA5D0-090F-4FB5-A16A-D316C34478B7}"/>
              </a:ext>
            </a:extLst>
          </p:cNvPr>
          <p:cNvPicPr>
            <a:picLocks noChangeAspect="1"/>
          </p:cNvPicPr>
          <p:nvPr/>
        </p:nvPicPr>
        <p:blipFill>
          <a:blip r:embed="rId3"/>
          <a:stretch>
            <a:fillRect/>
          </a:stretch>
        </p:blipFill>
        <p:spPr>
          <a:xfrm>
            <a:off x="1208868" y="1108367"/>
            <a:ext cx="9774263" cy="4641265"/>
          </a:xfrm>
          <a:prstGeom prst="rect">
            <a:avLst/>
          </a:prstGeom>
        </p:spPr>
      </p:pic>
      <p:sp>
        <p:nvSpPr>
          <p:cNvPr id="5" name="文本框 4">
            <a:extLst>
              <a:ext uri="{FF2B5EF4-FFF2-40B4-BE49-F238E27FC236}">
                <a16:creationId xmlns:a16="http://schemas.microsoft.com/office/drawing/2014/main" id="{7419C4D9-4F96-494A-99F1-F9FAAC030193}"/>
              </a:ext>
            </a:extLst>
          </p:cNvPr>
          <p:cNvSpPr txBox="1"/>
          <p:nvPr/>
        </p:nvSpPr>
        <p:spPr>
          <a:xfrm>
            <a:off x="1858616" y="1294103"/>
            <a:ext cx="3070071" cy="646331"/>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Ⅱ</a:t>
            </a:r>
            <a:r>
              <a:rPr lang="zh-CN" altLang="en-US" dirty="0">
                <a:latin typeface="黑体" panose="02010609060101010101" pitchFamily="49" charset="-122"/>
                <a:ea typeface="黑体" panose="02010609060101010101" pitchFamily="49" charset="-122"/>
              </a:rPr>
              <a:t>类转动副</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与连杆夹角：</a:t>
            </a:r>
            <a:r>
              <a:rPr lang="en-US" altLang="zh-CN" dirty="0">
                <a:latin typeface="黑体" panose="02010609060101010101" pitchFamily="49" charset="-122"/>
                <a:ea typeface="黑体" panose="02010609060101010101" pitchFamily="49" charset="-122"/>
              </a:rPr>
              <a:t>95.57617619°</a:t>
            </a:r>
            <a:endParaRPr lang="zh-CN" altLang="en-US" dirty="0">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9D6B3041-1DAB-4161-A0A4-802E32A2BFD0}"/>
              </a:ext>
            </a:extLst>
          </p:cNvPr>
          <p:cNvSpPr txBox="1"/>
          <p:nvPr/>
        </p:nvSpPr>
        <p:spPr>
          <a:xfrm>
            <a:off x="8412251" y="2180520"/>
            <a:ext cx="3185487" cy="646331"/>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Ⅰ</a:t>
            </a:r>
            <a:r>
              <a:rPr lang="zh-CN" altLang="en-US" dirty="0">
                <a:latin typeface="黑体" panose="02010609060101010101" pitchFamily="49" charset="-122"/>
                <a:ea typeface="黑体" panose="02010609060101010101" pitchFamily="49" charset="-122"/>
              </a:rPr>
              <a:t>类转动副</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与连杆夹角：</a:t>
            </a:r>
            <a:r>
              <a:rPr lang="en-US" altLang="zh-CN" dirty="0">
                <a:latin typeface="黑体" panose="02010609060101010101" pitchFamily="49" charset="-122"/>
                <a:ea typeface="黑体" panose="02010609060101010101" pitchFamily="49" charset="-122"/>
              </a:rPr>
              <a:t>108.43494882°</a:t>
            </a:r>
            <a:endParaRPr lang="zh-CN" altLang="en-US" dirty="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62A68C0F-A1BD-4DF4-841F-F1ED9A00AC11}"/>
              </a:ext>
            </a:extLst>
          </p:cNvPr>
          <p:cNvSpPr txBox="1"/>
          <p:nvPr/>
        </p:nvSpPr>
        <p:spPr>
          <a:xfrm>
            <a:off x="1789043" y="4855121"/>
            <a:ext cx="3877985" cy="646331"/>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转动副扭角：</a:t>
            </a:r>
            <a:r>
              <a:rPr lang="en-US" altLang="zh-CN" dirty="0">
                <a:latin typeface="黑体" panose="02010609060101010101" pitchFamily="49" charset="-122"/>
                <a:ea typeface="黑体" panose="02010609060101010101" pitchFamily="49" charset="-122"/>
              </a:rPr>
              <a:t>34.78648675°</a:t>
            </a:r>
          </a:p>
          <a:p>
            <a:r>
              <a:rPr lang="zh-CN" altLang="en-US" dirty="0">
                <a:latin typeface="黑体" panose="02010609060101010101" pitchFamily="49" charset="-122"/>
                <a:ea typeface="黑体" panose="02010609060101010101" pitchFamily="49" charset="-122"/>
              </a:rPr>
              <a:t>距离：</a:t>
            </a:r>
            <a:r>
              <a:rPr lang="en-US" altLang="zh-CN" dirty="0">
                <a:latin typeface="黑体" panose="02010609060101010101" pitchFamily="49" charset="-122"/>
                <a:ea typeface="黑体" panose="02010609060101010101" pitchFamily="49" charset="-122"/>
              </a:rPr>
              <a:t>198.39353613mm(</a:t>
            </a:r>
            <a:r>
              <a:rPr lang="zh-CN" altLang="en-US" dirty="0">
                <a:latin typeface="黑体" panose="02010609060101010101" pitchFamily="49" charset="-122"/>
                <a:ea typeface="黑体" panose="02010609060101010101" pitchFamily="49" charset="-122"/>
              </a:rPr>
              <a:t>杆长</a:t>
            </a:r>
            <a:r>
              <a:rPr lang="en-US" altLang="zh-CN" dirty="0">
                <a:latin typeface="黑体" panose="02010609060101010101" pitchFamily="49" charset="-122"/>
                <a:ea typeface="黑体" panose="02010609060101010101" pitchFamily="49" charset="-122"/>
              </a:rPr>
              <a:t>200mm)</a:t>
            </a:r>
            <a:endParaRPr lang="zh-CN" altLang="en-US" dirty="0">
              <a:latin typeface="黑体" panose="02010609060101010101" pitchFamily="49" charset="-122"/>
              <a:ea typeface="黑体" panose="02010609060101010101" pitchFamily="49" charset="-122"/>
            </a:endParaRPr>
          </a:p>
        </p:txBody>
      </p:sp>
      <p:cxnSp>
        <p:nvCxnSpPr>
          <p:cNvPr id="11" name="直接连接符 10">
            <a:extLst>
              <a:ext uri="{FF2B5EF4-FFF2-40B4-BE49-F238E27FC236}">
                <a16:creationId xmlns:a16="http://schemas.microsoft.com/office/drawing/2014/main" id="{481D4833-0F1C-4792-8AA1-1D90FFEEE9D1}"/>
              </a:ext>
            </a:extLst>
          </p:cNvPr>
          <p:cNvCxnSpPr/>
          <p:nvPr/>
        </p:nvCxnSpPr>
        <p:spPr>
          <a:xfrm>
            <a:off x="1709530" y="1321618"/>
            <a:ext cx="149086" cy="321033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47564DEB-AAD8-4CA4-8DE2-2C04C582D108}"/>
              </a:ext>
            </a:extLst>
          </p:cNvPr>
          <p:cNvCxnSpPr/>
          <p:nvPr/>
        </p:nvCxnSpPr>
        <p:spPr>
          <a:xfrm flipH="1">
            <a:off x="9091635" y="2926787"/>
            <a:ext cx="1550505" cy="30314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任意多边形: 形状 18">
            <a:extLst>
              <a:ext uri="{FF2B5EF4-FFF2-40B4-BE49-F238E27FC236}">
                <a16:creationId xmlns:a16="http://schemas.microsoft.com/office/drawing/2014/main" id="{FF805542-F1B0-481D-8D90-3610343D5B45}"/>
              </a:ext>
            </a:extLst>
          </p:cNvPr>
          <p:cNvSpPr/>
          <p:nvPr/>
        </p:nvSpPr>
        <p:spPr>
          <a:xfrm>
            <a:off x="1779104" y="2126974"/>
            <a:ext cx="377740" cy="357809"/>
          </a:xfrm>
          <a:custGeom>
            <a:avLst/>
            <a:gdLst>
              <a:gd name="connsiteX0" fmla="*/ 0 w 377740"/>
              <a:gd name="connsiteY0" fmla="*/ 0 h 357809"/>
              <a:gd name="connsiteX1" fmla="*/ 159026 w 377740"/>
              <a:gd name="connsiteY1" fmla="*/ 19878 h 357809"/>
              <a:gd name="connsiteX2" fmla="*/ 298174 w 377740"/>
              <a:gd name="connsiteY2" fmla="*/ 109330 h 357809"/>
              <a:gd name="connsiteX3" fmla="*/ 327992 w 377740"/>
              <a:gd name="connsiteY3" fmla="*/ 159026 h 357809"/>
              <a:gd name="connsiteX4" fmla="*/ 357809 w 377740"/>
              <a:gd name="connsiteY4" fmla="*/ 278296 h 357809"/>
              <a:gd name="connsiteX5" fmla="*/ 377687 w 377740"/>
              <a:gd name="connsiteY5" fmla="*/ 357809 h 35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740" h="357809">
                <a:moveTo>
                  <a:pt x="0" y="0"/>
                </a:moveTo>
                <a:cubicBezTo>
                  <a:pt x="53009" y="6626"/>
                  <a:pt x="107967" y="4168"/>
                  <a:pt x="159026" y="19878"/>
                </a:cubicBezTo>
                <a:cubicBezTo>
                  <a:pt x="197550" y="31732"/>
                  <a:pt x="259695" y="80471"/>
                  <a:pt x="298174" y="109330"/>
                </a:cubicBezTo>
                <a:cubicBezTo>
                  <a:pt x="308113" y="125895"/>
                  <a:pt x="320562" y="141194"/>
                  <a:pt x="327992" y="159026"/>
                </a:cubicBezTo>
                <a:cubicBezTo>
                  <a:pt x="353264" y="219679"/>
                  <a:pt x="342612" y="222575"/>
                  <a:pt x="357809" y="278296"/>
                </a:cubicBezTo>
                <a:cubicBezTo>
                  <a:pt x="379782" y="358866"/>
                  <a:pt x="377687" y="312344"/>
                  <a:pt x="377687" y="35780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EB4DDBD1-E622-421B-8F2D-971B95883694}"/>
              </a:ext>
            </a:extLst>
          </p:cNvPr>
          <p:cNvSpPr/>
          <p:nvPr/>
        </p:nvSpPr>
        <p:spPr>
          <a:xfrm>
            <a:off x="9422296" y="3856383"/>
            <a:ext cx="745434" cy="298174"/>
          </a:xfrm>
          <a:custGeom>
            <a:avLst/>
            <a:gdLst>
              <a:gd name="connsiteX0" fmla="*/ 0 w 745434"/>
              <a:gd name="connsiteY0" fmla="*/ 298174 h 298174"/>
              <a:gd name="connsiteX1" fmla="*/ 268356 w 745434"/>
              <a:gd name="connsiteY1" fmla="*/ 69574 h 298174"/>
              <a:gd name="connsiteX2" fmla="*/ 337930 w 745434"/>
              <a:gd name="connsiteY2" fmla="*/ 29817 h 298174"/>
              <a:gd name="connsiteX3" fmla="*/ 447261 w 745434"/>
              <a:gd name="connsiteY3" fmla="*/ 0 h 298174"/>
              <a:gd name="connsiteX4" fmla="*/ 745434 w 745434"/>
              <a:gd name="connsiteY4" fmla="*/ 19878 h 29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434" h="298174">
                <a:moveTo>
                  <a:pt x="0" y="298174"/>
                </a:moveTo>
                <a:cubicBezTo>
                  <a:pt x="83465" y="193840"/>
                  <a:pt x="99387" y="166128"/>
                  <a:pt x="268356" y="69574"/>
                </a:cubicBezTo>
                <a:cubicBezTo>
                  <a:pt x="291547" y="56322"/>
                  <a:pt x="313379" y="40339"/>
                  <a:pt x="337930" y="29817"/>
                </a:cubicBezTo>
                <a:cubicBezTo>
                  <a:pt x="354472" y="22728"/>
                  <a:pt x="421579" y="6420"/>
                  <a:pt x="447261" y="0"/>
                </a:cubicBezTo>
                <a:lnTo>
                  <a:pt x="745434" y="19878"/>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9289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运动学仿真分析</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1544E4F-9ECE-4CE7-A2C9-2CA98F2B5A88}"/>
              </a:ext>
            </a:extLst>
          </p:cNvPr>
          <p:cNvPicPr>
            <a:picLocks noChangeAspect="1"/>
          </p:cNvPicPr>
          <p:nvPr/>
        </p:nvPicPr>
        <p:blipFill rotWithShape="1">
          <a:blip r:embed="rId3"/>
          <a:srcRect l="2130" t="8502" r="9341" b="14376"/>
          <a:stretch/>
        </p:blipFill>
        <p:spPr>
          <a:xfrm>
            <a:off x="1321904" y="1784073"/>
            <a:ext cx="9233453" cy="4045227"/>
          </a:xfrm>
          <a:prstGeom prst="rect">
            <a:avLst/>
          </a:prstGeom>
        </p:spPr>
      </p:pic>
      <p:cxnSp>
        <p:nvCxnSpPr>
          <p:cNvPr id="6" name="直接连接符 5">
            <a:extLst>
              <a:ext uri="{FF2B5EF4-FFF2-40B4-BE49-F238E27FC236}">
                <a16:creationId xmlns:a16="http://schemas.microsoft.com/office/drawing/2014/main" id="{5858C3E7-D4BA-45F3-A38F-D1921564F5A0}"/>
              </a:ext>
            </a:extLst>
          </p:cNvPr>
          <p:cNvCxnSpPr>
            <a:cxnSpLocks/>
          </p:cNvCxnSpPr>
          <p:nvPr/>
        </p:nvCxnSpPr>
        <p:spPr>
          <a:xfrm>
            <a:off x="1636643" y="3558207"/>
            <a:ext cx="1186070" cy="2351088"/>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7D38A5E-2F97-4E74-A26F-719E7213DAAA}"/>
              </a:ext>
            </a:extLst>
          </p:cNvPr>
          <p:cNvCxnSpPr>
            <a:cxnSpLocks/>
          </p:cNvCxnSpPr>
          <p:nvPr/>
        </p:nvCxnSpPr>
        <p:spPr>
          <a:xfrm flipH="1">
            <a:off x="9797929" y="2961861"/>
            <a:ext cx="414131" cy="232458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C6EA0F4-CBAA-40A5-9131-6A1A77F2E435}"/>
              </a:ext>
            </a:extLst>
          </p:cNvPr>
          <p:cNvSpPr txBox="1"/>
          <p:nvPr/>
        </p:nvSpPr>
        <p:spPr>
          <a:xfrm>
            <a:off x="6839941" y="5372074"/>
            <a:ext cx="3993401" cy="923330"/>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Ⅱ</a:t>
            </a:r>
            <a:r>
              <a:rPr lang="zh-CN" altLang="en-US" dirty="0">
                <a:latin typeface="黑体" panose="02010609060101010101" pitchFamily="49" charset="-122"/>
                <a:ea typeface="黑体" panose="02010609060101010101" pitchFamily="49" charset="-122"/>
              </a:rPr>
              <a:t>类转动副</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与</a:t>
            </a:r>
            <a:r>
              <a:rPr lang="en-US" altLang="zh-CN" dirty="0">
                <a:latin typeface="黑体" panose="02010609060101010101" pitchFamily="49" charset="-122"/>
                <a:ea typeface="黑体" panose="02010609060101010101" pitchFamily="49" charset="-122"/>
              </a:rPr>
              <a:t>C2C1</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C2C3</a:t>
            </a:r>
            <a:r>
              <a:rPr lang="zh-CN" altLang="en-US" dirty="0">
                <a:latin typeface="黑体" panose="02010609060101010101" pitchFamily="49" charset="-122"/>
                <a:ea typeface="黑体" panose="02010609060101010101" pitchFamily="49" charset="-122"/>
              </a:rPr>
              <a:t>夹角： </a:t>
            </a:r>
            <a:r>
              <a:rPr lang="en-US" altLang="zh-CN" dirty="0">
                <a:latin typeface="黑体" panose="02010609060101010101" pitchFamily="49" charset="-122"/>
                <a:ea typeface="黑体" panose="02010609060101010101" pitchFamily="49" charset="-122"/>
              </a:rPr>
              <a:t>95.57617619°</a:t>
            </a:r>
          </a:p>
          <a:p>
            <a:r>
              <a:rPr lang="en-US" altLang="zh-CN" dirty="0">
                <a:latin typeface="黑体" panose="02010609060101010101" pitchFamily="49" charset="-122"/>
                <a:ea typeface="黑体" panose="02010609060101010101" pitchFamily="49" charset="-122"/>
              </a:rPr>
              <a:t>		   134.72950752°</a:t>
            </a:r>
            <a:endParaRPr lang="zh-CN" altLang="en-US" dirty="0">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CE43483E-24D6-4283-8BDC-EE4A347D20F3}"/>
              </a:ext>
            </a:extLst>
          </p:cNvPr>
          <p:cNvSpPr txBox="1"/>
          <p:nvPr/>
        </p:nvSpPr>
        <p:spPr>
          <a:xfrm>
            <a:off x="1321904" y="5909294"/>
            <a:ext cx="5840060" cy="646331"/>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Ⅱ</a:t>
            </a:r>
            <a:r>
              <a:rPr lang="zh-CN" altLang="en-US" dirty="0">
                <a:latin typeface="黑体" panose="02010609060101010101" pitchFamily="49" charset="-122"/>
                <a:ea typeface="黑体" panose="02010609060101010101" pitchFamily="49" charset="-122"/>
              </a:rPr>
              <a:t>类转动副</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与</a:t>
            </a:r>
            <a:r>
              <a:rPr lang="en-US" altLang="zh-CN" dirty="0">
                <a:latin typeface="黑体" panose="02010609060101010101" pitchFamily="49" charset="-122"/>
                <a:ea typeface="黑体" panose="02010609060101010101" pitchFamily="49" charset="-122"/>
              </a:rPr>
              <a:t>C1C4</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C1C2</a:t>
            </a:r>
            <a:r>
              <a:rPr lang="zh-CN" altLang="en-US" dirty="0">
                <a:latin typeface="黑体" panose="02010609060101010101" pitchFamily="49" charset="-122"/>
                <a:ea typeface="黑体" panose="02010609060101010101" pitchFamily="49" charset="-122"/>
              </a:rPr>
              <a:t>夹角：</a:t>
            </a:r>
            <a:r>
              <a:rPr lang="en-US" altLang="zh-CN" dirty="0">
                <a:latin typeface="黑体" panose="02010609060101010101" pitchFamily="49" charset="-122"/>
                <a:ea typeface="黑体" panose="02010609060101010101" pitchFamily="49" charset="-122"/>
              </a:rPr>
              <a:t>108.43494882°</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 108.43494882°</a:t>
            </a:r>
            <a:endParaRPr lang="zh-CN" altLang="en-US"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A5867D10-0E3F-4197-886B-F478C4D1A624}"/>
              </a:ext>
            </a:extLst>
          </p:cNvPr>
          <p:cNvSpPr txBox="1"/>
          <p:nvPr/>
        </p:nvSpPr>
        <p:spPr>
          <a:xfrm>
            <a:off x="1814180" y="4917111"/>
            <a:ext cx="415498"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C1</a:t>
            </a:r>
            <a:endParaRPr lang="zh-CN" altLang="en-US" dirty="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CC17D0CB-C03A-4BF7-8F17-465187AEE7DD}"/>
              </a:ext>
            </a:extLst>
          </p:cNvPr>
          <p:cNvSpPr txBox="1"/>
          <p:nvPr/>
        </p:nvSpPr>
        <p:spPr>
          <a:xfrm>
            <a:off x="10212060" y="4124152"/>
            <a:ext cx="415498"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C2</a:t>
            </a:r>
            <a:endParaRPr lang="zh-CN" altLang="en-US" dirty="0">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E3498D6F-5D9B-4B28-A133-A2040BAD579D}"/>
              </a:ext>
            </a:extLst>
          </p:cNvPr>
          <p:cNvSpPr txBox="1"/>
          <p:nvPr/>
        </p:nvSpPr>
        <p:spPr>
          <a:xfrm>
            <a:off x="9261901" y="1787317"/>
            <a:ext cx="415498"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C3</a:t>
            </a:r>
            <a:endParaRPr lang="zh-CN" altLang="en-US" dirty="0">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84779965-5066-42D0-8A1D-7E68259062DD}"/>
              </a:ext>
            </a:extLst>
          </p:cNvPr>
          <p:cNvSpPr txBox="1"/>
          <p:nvPr/>
        </p:nvSpPr>
        <p:spPr>
          <a:xfrm>
            <a:off x="1400627" y="2413233"/>
            <a:ext cx="415498"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C4</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14192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运动学仿真分析</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3" name="SOLIDWORKS Premium 2020 SP3.0 - 三面-成功 2022-04-20 22-17-56">
            <a:hlinkClick r:id="" action="ppaction://media"/>
            <a:extLst>
              <a:ext uri="{FF2B5EF4-FFF2-40B4-BE49-F238E27FC236}">
                <a16:creationId xmlns:a16="http://schemas.microsoft.com/office/drawing/2014/main" id="{F2F90A47-C85F-4ED9-8D40-25970C0565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4284" y="1180933"/>
            <a:ext cx="8912777" cy="4827754"/>
          </a:xfrm>
          <a:prstGeom prst="rect">
            <a:avLst/>
          </a:prstGeom>
        </p:spPr>
      </p:pic>
      <p:pic>
        <p:nvPicPr>
          <p:cNvPr id="7" name="图片 6">
            <a:extLst>
              <a:ext uri="{FF2B5EF4-FFF2-40B4-BE49-F238E27FC236}">
                <a16:creationId xmlns:a16="http://schemas.microsoft.com/office/drawing/2014/main" id="{4CE25350-EBA2-4B78-BC03-57C34080974B}"/>
              </a:ext>
            </a:extLst>
          </p:cNvPr>
          <p:cNvPicPr>
            <a:picLocks noChangeAspect="1"/>
          </p:cNvPicPr>
          <p:nvPr/>
        </p:nvPicPr>
        <p:blipFill>
          <a:blip r:embed="rId6"/>
          <a:stretch>
            <a:fillRect/>
          </a:stretch>
        </p:blipFill>
        <p:spPr>
          <a:xfrm>
            <a:off x="1459780" y="1205289"/>
            <a:ext cx="8721783" cy="4624011"/>
          </a:xfrm>
          <a:prstGeom prst="rect">
            <a:avLst/>
          </a:prstGeom>
        </p:spPr>
      </p:pic>
    </p:spTree>
    <p:extLst>
      <p:ext uri="{BB962C8B-B14F-4D97-AF65-F5344CB8AC3E}">
        <p14:creationId xmlns:p14="http://schemas.microsoft.com/office/powerpoint/2010/main" val="331641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1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运动学仿真分析</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096B468-A92F-47CF-AAE3-E4C9F09F4580}"/>
              </a:ext>
            </a:extLst>
          </p:cNvPr>
          <p:cNvPicPr>
            <a:picLocks noChangeAspect="1"/>
          </p:cNvPicPr>
          <p:nvPr/>
        </p:nvPicPr>
        <p:blipFill>
          <a:blip r:embed="rId3"/>
          <a:stretch>
            <a:fillRect/>
          </a:stretch>
        </p:blipFill>
        <p:spPr>
          <a:xfrm>
            <a:off x="5218848" y="1332914"/>
            <a:ext cx="6556434" cy="4675773"/>
          </a:xfrm>
          <a:prstGeom prst="rect">
            <a:avLst/>
          </a:prstGeom>
        </p:spPr>
      </p:pic>
      <p:pic>
        <p:nvPicPr>
          <p:cNvPr id="15" name="图片 14">
            <a:extLst>
              <a:ext uri="{FF2B5EF4-FFF2-40B4-BE49-F238E27FC236}">
                <a16:creationId xmlns:a16="http://schemas.microsoft.com/office/drawing/2014/main" id="{DFFAD182-269B-447C-9AD4-39CFA8CA601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0962" y="2283360"/>
            <a:ext cx="2867095" cy="2774879"/>
          </a:xfrm>
          <a:prstGeom prst="rect">
            <a:avLst/>
          </a:prstGeom>
          <a:noFill/>
          <a:ln>
            <a:noFill/>
          </a:ln>
        </p:spPr>
      </p:pic>
    </p:spTree>
    <p:extLst>
      <p:ext uri="{BB962C8B-B14F-4D97-AF65-F5344CB8AC3E}">
        <p14:creationId xmlns:p14="http://schemas.microsoft.com/office/powerpoint/2010/main" val="3735688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运动学仿真分析</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3" name="SOLIDWORKS Premium 2020 SP3.0 - 六面尝试1431 2022-04-20 22-31-46">
            <a:hlinkClick r:id="" action="ppaction://media"/>
            <a:extLst>
              <a:ext uri="{FF2B5EF4-FFF2-40B4-BE49-F238E27FC236}">
                <a16:creationId xmlns:a16="http://schemas.microsoft.com/office/drawing/2014/main" id="{79ED14D6-D72C-4A67-86FA-84803782F4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2823" y="1476139"/>
            <a:ext cx="8664299" cy="4693162"/>
          </a:xfrm>
          <a:prstGeom prst="rect">
            <a:avLst/>
          </a:prstGeom>
        </p:spPr>
      </p:pic>
    </p:spTree>
    <p:extLst>
      <p:ext uri="{BB962C8B-B14F-4D97-AF65-F5344CB8AC3E}">
        <p14:creationId xmlns:p14="http://schemas.microsoft.com/office/powerpoint/2010/main" val="91671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endParaRPr lang="zh-CN" sz="2800" dirty="0">
              <a:solidFill>
                <a:srgbClr val="1570C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42645" y="1257300"/>
            <a:ext cx="4658486" cy="4613892"/>
          </a:xfrm>
          <a:prstGeom prst="rect">
            <a:avLst/>
          </a:prstGeom>
          <a:noFill/>
        </p:spPr>
        <p:txBody>
          <a:bodyPr wrap="square" rtlCol="0">
            <a:spAutoFit/>
          </a:bodyPr>
          <a:lstStyle/>
          <a:p>
            <a:pPr fontAlgn="auto">
              <a:lnSpc>
                <a:spcPct val="150000"/>
              </a:lnSpc>
            </a:pPr>
            <a:r>
              <a:rPr lang="zh-CN" altLang="en-US" dirty="0">
                <a:latin typeface="黑体" panose="02010609060101010101" pitchFamily="49" charset="-122"/>
                <a:ea typeface="黑体" panose="02010609060101010101" pitchFamily="49" charset="-122"/>
              </a:rPr>
              <a:t>    可展多面体结构在实现其承载功能的前提下，能够</a:t>
            </a:r>
            <a:r>
              <a:rPr lang="zh-CN" altLang="en-US" b="1" dirty="0">
                <a:solidFill>
                  <a:srgbClr val="FF0000"/>
                </a:solidFill>
                <a:latin typeface="黑体" panose="02010609060101010101" pitchFamily="49" charset="-122"/>
                <a:ea typeface="黑体" panose="02010609060101010101" pitchFamily="49" charset="-122"/>
              </a:rPr>
              <a:t>大尺寸地改变几何形状与空间构型</a:t>
            </a:r>
            <a:r>
              <a:rPr lang="zh-CN" altLang="en-US" dirty="0">
                <a:latin typeface="黑体" panose="02010609060101010101" pitchFamily="49" charset="-122"/>
                <a:ea typeface="黑体" panose="02010609060101010101" pitchFamily="49" charset="-122"/>
              </a:rPr>
              <a:t>，以适应不同的应用需求，是空间可折展结构和大型可折展设备的关键技术。</a:t>
            </a:r>
            <a:endParaRPr lang="en-US" altLang="zh-CN" dirty="0">
              <a:latin typeface="黑体" panose="02010609060101010101" pitchFamily="49" charset="-122"/>
              <a:ea typeface="黑体" panose="02010609060101010101" pitchFamily="49" charset="-122"/>
            </a:endParaRPr>
          </a:p>
          <a:p>
            <a:pPr fontAlgn="auto">
              <a:lnSpc>
                <a:spcPct val="150000"/>
              </a:lnSpc>
            </a:pPr>
            <a:r>
              <a:rPr lang="zh-CN" altLang="en-US" dirty="0">
                <a:latin typeface="黑体" panose="02010609060101010101" pitchFamily="49" charset="-122"/>
                <a:ea typeface="黑体" panose="02010609060101010101" pitchFamily="49" charset="-122"/>
              </a:rPr>
              <a:t> </a:t>
            </a:r>
            <a:r>
              <a:rPr dirty="0">
                <a:latin typeface="黑体" panose="02010609060101010101" pitchFamily="49" charset="-122"/>
                <a:ea typeface="黑体" panose="02010609060101010101" pitchFamily="49" charset="-122"/>
              </a:rPr>
              <a:t>     </a:t>
            </a:r>
            <a:endParaRPr lang="en-US" dirty="0">
              <a:latin typeface="黑体" panose="02010609060101010101" pitchFamily="49" charset="-122"/>
              <a:ea typeface="黑体" panose="02010609060101010101" pitchFamily="49" charset="-122"/>
            </a:endParaRPr>
          </a:p>
          <a:p>
            <a:pPr fontAlgn="auto">
              <a:lnSpc>
                <a:spcPct val="150000"/>
              </a:lnSpc>
            </a:pPr>
            <a:r>
              <a:rPr lang="zh-CN" altLang="en-US" dirty="0">
                <a:latin typeface="黑体" panose="02010609060101010101" pitchFamily="49" charset="-122"/>
                <a:ea typeface="黑体" panose="02010609060101010101" pitchFamily="49" charset="-122"/>
              </a:rPr>
              <a:t>    通过对多面体展开与折叠构型进行分析，确定各顶点的运动副类型及方位，用以形成具有协调运动的多面体空间机构网格。</a:t>
            </a:r>
            <a:endParaRPr lang="en-US" altLang="zh-CN" dirty="0">
              <a:latin typeface="黑体" panose="02010609060101010101" pitchFamily="49" charset="-122"/>
              <a:ea typeface="黑体" panose="02010609060101010101" pitchFamily="49" charset="-122"/>
            </a:endParaRPr>
          </a:p>
          <a:p>
            <a:pPr fontAlgn="auto">
              <a:lnSpc>
                <a:spcPct val="150000"/>
              </a:lnSpc>
            </a:pPr>
            <a:endParaRPr lang="en-US" dirty="0">
              <a:latin typeface="黑体" panose="02010609060101010101" pitchFamily="49" charset="-122"/>
              <a:ea typeface="黑体" panose="02010609060101010101" pitchFamily="49" charset="-122"/>
            </a:endParaRPr>
          </a:p>
          <a:p>
            <a:pPr fontAlgn="auto">
              <a:lnSpc>
                <a:spcPct val="150000"/>
              </a:lnSpc>
            </a:pPr>
            <a:r>
              <a:rPr lang="zh-CN" altLang="en-US" dirty="0">
                <a:latin typeface="黑体" panose="02010609060101010101" pitchFamily="49" charset="-122"/>
                <a:ea typeface="黑体" panose="02010609060101010101" pitchFamily="49" charset="-122"/>
              </a:rPr>
              <a:t>    本项目中，我们组将依照上述构型设计与运动分析，制作</a:t>
            </a:r>
            <a:r>
              <a:rPr lang="zh-CN" altLang="en-US" b="1" dirty="0">
                <a:solidFill>
                  <a:srgbClr val="FF0000"/>
                </a:solidFill>
                <a:latin typeface="黑体" panose="02010609060101010101" pitchFamily="49" charset="-122"/>
                <a:ea typeface="黑体" panose="02010609060101010101" pitchFamily="49" charset="-122"/>
              </a:rPr>
              <a:t>多面体原理样机</a:t>
            </a:r>
            <a:r>
              <a:rPr lang="zh-CN" altLang="en-US" dirty="0">
                <a:solidFill>
                  <a:srgbClr val="FF0000"/>
                </a:solidFill>
                <a:latin typeface="黑体" panose="02010609060101010101" pitchFamily="49" charset="-122"/>
                <a:ea typeface="黑体" panose="02010609060101010101" pitchFamily="49" charset="-122"/>
              </a:rPr>
              <a:t>。</a:t>
            </a:r>
            <a:endParaRPr dirty="0">
              <a:solidFill>
                <a:srgbClr val="FF0000"/>
              </a:solidFill>
              <a:latin typeface="黑体" panose="02010609060101010101" pitchFamily="49" charset="-122"/>
              <a:ea typeface="黑体" panose="02010609060101010101" pitchFamily="49" charset="-122"/>
            </a:endParaRPr>
          </a:p>
        </p:txBody>
      </p:sp>
      <p:sp>
        <p:nvSpPr>
          <p:cNvPr id="6" name="AutoShape 2" descr="查看源图像"/>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查看源图像"/>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查看源图像"/>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6" name="图片 1">
            <a:extLst>
              <a:ext uri="{FF2B5EF4-FFF2-40B4-BE49-F238E27FC236}">
                <a16:creationId xmlns:a16="http://schemas.microsoft.com/office/drawing/2014/main" id="{8535C731-FD9D-49EB-B479-B68680DC5CF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0802" y="1008431"/>
            <a:ext cx="5867402" cy="312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F38B1E8A-6D28-430F-A8C4-AFC625ECEED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89862" y="4189049"/>
            <a:ext cx="3167641" cy="1914188"/>
          </a:xfrm>
          <a:prstGeom prst="rect">
            <a:avLst/>
          </a:prstGeom>
        </p:spPr>
      </p:pic>
    </p:spTree>
    <p:extLst>
      <p:ext uri="{BB962C8B-B14F-4D97-AF65-F5344CB8AC3E}">
        <p14:creationId xmlns:p14="http://schemas.microsoft.com/office/powerpoint/2010/main" val="2541131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运动学仿真分析</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2F2BB7D-406B-7ADC-3939-A701689672F0}"/>
              </a:ext>
            </a:extLst>
          </p:cNvPr>
          <p:cNvPicPr>
            <a:picLocks noChangeAspect="1"/>
          </p:cNvPicPr>
          <p:nvPr/>
        </p:nvPicPr>
        <p:blipFill>
          <a:blip r:embed="rId3"/>
          <a:stretch>
            <a:fillRect/>
          </a:stretch>
        </p:blipFill>
        <p:spPr>
          <a:xfrm>
            <a:off x="1907380" y="2406232"/>
            <a:ext cx="2050269" cy="2025266"/>
          </a:xfrm>
          <a:prstGeom prst="rect">
            <a:avLst/>
          </a:prstGeom>
        </p:spPr>
      </p:pic>
      <p:pic>
        <p:nvPicPr>
          <p:cNvPr id="6" name="图片 5">
            <a:extLst>
              <a:ext uri="{FF2B5EF4-FFF2-40B4-BE49-F238E27FC236}">
                <a16:creationId xmlns:a16="http://schemas.microsoft.com/office/drawing/2014/main" id="{1E358F34-96B8-56E2-D2A6-C9B3A2E8ECE8}"/>
              </a:ext>
            </a:extLst>
          </p:cNvPr>
          <p:cNvPicPr>
            <a:picLocks noChangeAspect="1"/>
          </p:cNvPicPr>
          <p:nvPr/>
        </p:nvPicPr>
        <p:blipFill>
          <a:blip r:embed="rId4"/>
          <a:stretch>
            <a:fillRect/>
          </a:stretch>
        </p:blipFill>
        <p:spPr>
          <a:xfrm>
            <a:off x="4552524" y="1420961"/>
            <a:ext cx="1742631" cy="4408339"/>
          </a:xfrm>
          <a:prstGeom prst="rect">
            <a:avLst/>
          </a:prstGeom>
        </p:spPr>
      </p:pic>
      <p:pic>
        <p:nvPicPr>
          <p:cNvPr id="9" name="图片 8">
            <a:extLst>
              <a:ext uri="{FF2B5EF4-FFF2-40B4-BE49-F238E27FC236}">
                <a16:creationId xmlns:a16="http://schemas.microsoft.com/office/drawing/2014/main" id="{36558D9A-4F4C-F944-826E-D673647C4871}"/>
              </a:ext>
            </a:extLst>
          </p:cNvPr>
          <p:cNvPicPr>
            <a:picLocks noChangeAspect="1"/>
          </p:cNvPicPr>
          <p:nvPr/>
        </p:nvPicPr>
        <p:blipFill>
          <a:blip r:embed="rId5"/>
          <a:stretch>
            <a:fillRect/>
          </a:stretch>
        </p:blipFill>
        <p:spPr>
          <a:xfrm>
            <a:off x="6638238" y="1731528"/>
            <a:ext cx="3502516" cy="3787203"/>
          </a:xfrm>
          <a:prstGeom prst="rect">
            <a:avLst/>
          </a:prstGeom>
        </p:spPr>
      </p:pic>
      <p:sp>
        <p:nvSpPr>
          <p:cNvPr id="10" name="文本框 9">
            <a:extLst>
              <a:ext uri="{FF2B5EF4-FFF2-40B4-BE49-F238E27FC236}">
                <a16:creationId xmlns:a16="http://schemas.microsoft.com/office/drawing/2014/main" id="{D92347D3-F06F-E2FF-40ED-A21C88A6276C}"/>
              </a:ext>
            </a:extLst>
          </p:cNvPr>
          <p:cNvSpPr txBox="1"/>
          <p:nvPr/>
        </p:nvSpPr>
        <p:spPr>
          <a:xfrm>
            <a:off x="1321904" y="5909294"/>
            <a:ext cx="895629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用</a:t>
            </a:r>
            <a:r>
              <a:rPr lang="en-US" altLang="zh-CN" dirty="0">
                <a:latin typeface="黑体" panose="02010609060101010101" pitchFamily="49" charset="-122"/>
                <a:ea typeface="黑体" panose="02010609060101010101" pitchFamily="49" charset="-122"/>
              </a:rPr>
              <a:t>motion</a:t>
            </a:r>
            <a:r>
              <a:rPr lang="zh-CN" altLang="en-US" dirty="0">
                <a:latin typeface="黑体" panose="02010609060101010101" pitchFamily="49" charset="-122"/>
                <a:ea typeface="黑体" panose="02010609060101010101" pitchFamily="49" charset="-122"/>
              </a:rPr>
              <a:t>插件进行运动学仿真，得到典型运动点折展轨迹的坐标，符合预期规律转动。</a:t>
            </a:r>
          </a:p>
        </p:txBody>
      </p:sp>
    </p:spTree>
    <p:extLst>
      <p:ext uri="{BB962C8B-B14F-4D97-AF65-F5344CB8AC3E}">
        <p14:creationId xmlns:p14="http://schemas.microsoft.com/office/powerpoint/2010/main" val="191482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9671" y="486461"/>
            <a:ext cx="9162309" cy="521970"/>
          </a:xfrm>
          <a:prstGeom prst="rect">
            <a:avLst/>
          </a:prstGeom>
          <a:noFill/>
          <a:ln w="9525">
            <a:noFill/>
            <a:miter lim="800000"/>
          </a:ln>
        </p:spPr>
        <p:txBody>
          <a:bodyPr wrap="square">
            <a:spAutoFit/>
          </a:bodyPr>
          <a:lstStyle/>
          <a:p>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实体应力分析</a:t>
            </a:r>
            <a:endParaRPr lang="en-US" altLang="zh-CN" sz="2800" dirty="0">
              <a:solidFill>
                <a:srgbClr val="1570C1"/>
              </a:solidFill>
              <a:latin typeface="微软雅黑" panose="020B0503020204020204" pitchFamily="34" charset="-122"/>
              <a:ea typeface="微软雅黑" panose="020B0503020204020204" pitchFamily="34" charset="-122"/>
            </a:endParaRPr>
          </a:p>
        </p:txBody>
      </p:sp>
      <p:pic>
        <p:nvPicPr>
          <p:cNvPr id="100" name="图片 99"/>
          <p:cNvPicPr/>
          <p:nvPr/>
        </p:nvPicPr>
        <p:blipFill>
          <a:blip r:embed="rId3"/>
          <a:stretch>
            <a:fillRect/>
          </a:stretch>
        </p:blipFill>
        <p:spPr>
          <a:xfrm>
            <a:off x="6096000" y="2532418"/>
            <a:ext cx="4274433" cy="2817233"/>
          </a:xfrm>
          <a:prstGeom prst="rect">
            <a:avLst/>
          </a:prstGeom>
          <a:noFill/>
          <a:ln w="9525">
            <a:noFill/>
          </a:ln>
        </p:spPr>
      </p:pic>
      <p:pic>
        <p:nvPicPr>
          <p:cNvPr id="3" name="图片 8" descr="GZ(176KON(Y`[501022]IQ5">
            <a:extLst>
              <a:ext uri="{FF2B5EF4-FFF2-40B4-BE49-F238E27FC236}">
                <a16:creationId xmlns:a16="http://schemas.microsoft.com/office/drawing/2014/main" id="{49209FB1-D659-E57A-08DE-C5F9C9960807}"/>
              </a:ext>
            </a:extLst>
          </p:cNvPr>
          <p:cNvPicPr>
            <a:picLocks noChangeAspect="1"/>
          </p:cNvPicPr>
          <p:nvPr/>
        </p:nvPicPr>
        <p:blipFill>
          <a:blip r:embed="rId4"/>
          <a:stretch>
            <a:fillRect/>
          </a:stretch>
        </p:blipFill>
        <p:spPr>
          <a:xfrm>
            <a:off x="1421214" y="2628157"/>
            <a:ext cx="3906161" cy="2721494"/>
          </a:xfrm>
          <a:prstGeom prst="rect">
            <a:avLst/>
          </a:prstGeom>
        </p:spPr>
      </p:pic>
      <p:sp>
        <p:nvSpPr>
          <p:cNvPr id="4" name="文本框 3">
            <a:extLst>
              <a:ext uri="{FF2B5EF4-FFF2-40B4-BE49-F238E27FC236}">
                <a16:creationId xmlns:a16="http://schemas.microsoft.com/office/drawing/2014/main" id="{DB4789E0-0042-50A4-4AB4-926556FF63A8}"/>
              </a:ext>
            </a:extLst>
          </p:cNvPr>
          <p:cNvSpPr txBox="1"/>
          <p:nvPr/>
        </p:nvSpPr>
        <p:spPr>
          <a:xfrm>
            <a:off x="1321904" y="5909294"/>
            <a:ext cx="872546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用</a:t>
            </a:r>
            <a:r>
              <a:rPr lang="en-US" altLang="zh-CN" dirty="0">
                <a:latin typeface="黑体" panose="02010609060101010101" pitchFamily="49" charset="-122"/>
                <a:ea typeface="黑体" panose="02010609060101010101" pitchFamily="49" charset="-122"/>
              </a:rPr>
              <a:t>simulation</a:t>
            </a:r>
            <a:r>
              <a:rPr lang="zh-CN" altLang="en-US" dirty="0">
                <a:latin typeface="黑体" panose="02010609060101010101" pitchFamily="49" charset="-122"/>
                <a:ea typeface="黑体" panose="02010609060101010101" pitchFamily="49" charset="-122"/>
              </a:rPr>
              <a:t>插件进行静力学仿真，得到压力较大的位置，进行针对性的强度加大。</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9" name="文本框 17"/>
          <p:cNvSpPr txBox="1">
            <a:spLocks noChangeArrowheads="1"/>
          </p:cNvSpPr>
          <p:nvPr/>
        </p:nvSpPr>
        <p:spPr bwMode="auto">
          <a:xfrm>
            <a:off x="849315" y="48768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静力学分析改良</a:t>
            </a:r>
          </a:p>
        </p:txBody>
      </p:sp>
      <p:pic>
        <p:nvPicPr>
          <p:cNvPr id="10" name="图片 9">
            <a:extLst>
              <a:ext uri="{FF2B5EF4-FFF2-40B4-BE49-F238E27FC236}">
                <a16:creationId xmlns:a16="http://schemas.microsoft.com/office/drawing/2014/main" id="{CF64EC49-E761-F0C6-30A0-C696D4A0E298}"/>
              </a:ext>
            </a:extLst>
          </p:cNvPr>
          <p:cNvPicPr>
            <a:picLocks noChangeAspect="1"/>
          </p:cNvPicPr>
          <p:nvPr/>
        </p:nvPicPr>
        <p:blipFill>
          <a:blip r:embed="rId2"/>
          <a:stretch>
            <a:fillRect/>
          </a:stretch>
        </p:blipFill>
        <p:spPr>
          <a:xfrm>
            <a:off x="2265662" y="1280905"/>
            <a:ext cx="7660676" cy="42961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9" name="文本框 17"/>
          <p:cNvSpPr txBox="1">
            <a:spLocks noChangeArrowheads="1"/>
          </p:cNvSpPr>
          <p:nvPr/>
        </p:nvSpPr>
        <p:spPr bwMode="auto">
          <a:xfrm>
            <a:off x="849315" y="487681"/>
            <a:ext cx="9162309" cy="521970"/>
          </a:xfrm>
          <a:prstGeom prst="rect">
            <a:avLst/>
          </a:prstGeom>
          <a:noFill/>
          <a:ln w="9525">
            <a:noFill/>
            <a:miter lim="800000"/>
          </a:ln>
        </p:spPr>
        <p:txBody>
          <a:bodyPr wrap="square">
            <a:spAutoFit/>
          </a:bodyPr>
          <a:lstStyle/>
          <a:p>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静力学分析改良</a:t>
            </a:r>
          </a:p>
        </p:txBody>
      </p:sp>
      <p:pic>
        <p:nvPicPr>
          <p:cNvPr id="100" name="图片 99"/>
          <p:cNvPicPr/>
          <p:nvPr>
            <p:custDataLst>
              <p:tags r:id="rId1"/>
            </p:custDataLst>
          </p:nvPr>
        </p:nvPicPr>
        <p:blipFill>
          <a:blip r:embed="rId3"/>
          <a:stretch>
            <a:fillRect/>
          </a:stretch>
        </p:blipFill>
        <p:spPr>
          <a:xfrm>
            <a:off x="1808480" y="1228725"/>
            <a:ext cx="8683625" cy="485330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9671"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零件的</a:t>
            </a:r>
            <a:r>
              <a:rPr lang="en-US" altLang="zh-CN" sz="2800" dirty="0" err="1">
                <a:solidFill>
                  <a:srgbClr val="1570C1"/>
                </a:solidFill>
                <a:latin typeface="微软雅黑" panose="020B0503020204020204" pitchFamily="34" charset="-122"/>
                <a:ea typeface="微软雅黑" panose="020B0503020204020204" pitchFamily="34" charset="-122"/>
              </a:rPr>
              <a:t>solidworks</a:t>
            </a:r>
            <a:r>
              <a:rPr lang="zh-CN" altLang="en-US" sz="2800" dirty="0">
                <a:solidFill>
                  <a:srgbClr val="1570C1"/>
                </a:solidFill>
                <a:latin typeface="微软雅黑" panose="020B0503020204020204" pitchFamily="34" charset="-122"/>
                <a:ea typeface="微软雅黑" panose="020B0503020204020204" pitchFamily="34" charset="-122"/>
              </a:rPr>
              <a:t>建模</a:t>
            </a:r>
            <a:r>
              <a:rPr lang="en-US" altLang="zh-CN" sz="2800" dirty="0">
                <a:solidFill>
                  <a:srgbClr val="1570C1"/>
                </a:solidFill>
                <a:latin typeface="微软雅黑" panose="020B0503020204020204" pitchFamily="34" charset="-122"/>
                <a:ea typeface="微软雅黑" panose="020B0503020204020204" pitchFamily="34" charset="-122"/>
              </a:rPr>
              <a:t>——I</a:t>
            </a:r>
            <a:r>
              <a:rPr lang="zh-CN" altLang="en-US" sz="2800" dirty="0">
                <a:solidFill>
                  <a:srgbClr val="1570C1"/>
                </a:solidFill>
                <a:latin typeface="微软雅黑" panose="020B0503020204020204" pitchFamily="34" charset="-122"/>
                <a:ea typeface="微软雅黑" panose="020B0503020204020204" pitchFamily="34" charset="-122"/>
              </a:rPr>
              <a:t>类转动副</a:t>
            </a:r>
          </a:p>
        </p:txBody>
      </p:sp>
      <p:sp>
        <p:nvSpPr>
          <p:cNvPr id="18" name="文本框 17"/>
          <p:cNvSpPr txBox="1"/>
          <p:nvPr/>
        </p:nvSpPr>
        <p:spPr>
          <a:xfrm>
            <a:off x="7759313" y="4838611"/>
            <a:ext cx="3726180" cy="175323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l"/>
            <a:r>
              <a:rPr lang="en-US" altLang="zh-CN" dirty="0">
                <a:latin typeface="黑体" panose="02010609060101010101" pitchFamily="49" charset="-122"/>
                <a:ea typeface="黑体" panose="02010609060101010101" pitchFamily="49" charset="-122"/>
                <a:sym typeface="+mn-ea"/>
              </a:rPr>
              <a:t>Ⅰ</a:t>
            </a:r>
            <a:r>
              <a:rPr lang="zh-CN" altLang="en-US" dirty="0">
                <a:latin typeface="黑体" panose="02010609060101010101" pitchFamily="49" charset="-122"/>
                <a:ea typeface="黑体" panose="02010609060101010101" pitchFamily="49" charset="-122"/>
                <a:sym typeface="+mn-ea"/>
              </a:rPr>
              <a:t>类转动副</a:t>
            </a:r>
            <a:endParaRPr lang="en-US" altLang="zh-CN"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sym typeface="+mn-ea"/>
              </a:rPr>
              <a:t>与连杆夹角：</a:t>
            </a:r>
            <a:r>
              <a:rPr lang="en-US" altLang="zh-CN" dirty="0">
                <a:latin typeface="黑体" panose="02010609060101010101" pitchFamily="49" charset="-122"/>
                <a:ea typeface="黑体" panose="02010609060101010101" pitchFamily="49" charset="-122"/>
                <a:sym typeface="+mn-ea"/>
              </a:rPr>
              <a:t>108.43494882°</a:t>
            </a:r>
            <a:endParaRPr lang="zh-CN" altLang="en-US"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rPr>
              <a:t>转动副扭角：</a:t>
            </a:r>
            <a:r>
              <a:rPr lang="en-US" altLang="zh-CN" dirty="0">
                <a:latin typeface="黑体" panose="02010609060101010101" pitchFamily="49" charset="-122"/>
                <a:ea typeface="黑体" panose="02010609060101010101" pitchFamily="49" charset="-122"/>
              </a:rPr>
              <a:t>34.78648675°</a:t>
            </a:r>
          </a:p>
          <a:p>
            <a:pPr algn="l"/>
            <a:r>
              <a:rPr lang="zh-CN" altLang="en-US" dirty="0">
                <a:latin typeface="黑体" panose="02010609060101010101" pitchFamily="49" charset="-122"/>
                <a:ea typeface="黑体" panose="02010609060101010101" pitchFamily="49" charset="-122"/>
              </a:rPr>
              <a:t>距离：</a:t>
            </a:r>
            <a:r>
              <a:rPr lang="en-US" altLang="zh-CN" dirty="0">
                <a:latin typeface="黑体" panose="02010609060101010101" pitchFamily="49" charset="-122"/>
                <a:ea typeface="黑体" panose="02010609060101010101" pitchFamily="49" charset="-122"/>
              </a:rPr>
              <a:t>198.39353613mm(</a:t>
            </a:r>
            <a:r>
              <a:rPr lang="zh-CN" altLang="en-US" dirty="0">
                <a:latin typeface="黑体" panose="02010609060101010101" pitchFamily="49" charset="-122"/>
                <a:ea typeface="黑体" panose="02010609060101010101" pitchFamily="49" charset="-122"/>
              </a:rPr>
              <a:t>杆长</a:t>
            </a:r>
            <a:r>
              <a:rPr lang="en-US" altLang="zh-CN" dirty="0">
                <a:latin typeface="黑体" panose="02010609060101010101" pitchFamily="49" charset="-122"/>
                <a:ea typeface="黑体" panose="02010609060101010101" pitchFamily="49" charset="-122"/>
              </a:rPr>
              <a:t>200mm)</a:t>
            </a:r>
          </a:p>
          <a:p>
            <a:pPr algn="l"/>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grpSp>
        <p:nvGrpSpPr>
          <p:cNvPr id="13" name="组合 12"/>
          <p:cNvGrpSpPr/>
          <p:nvPr/>
        </p:nvGrpSpPr>
        <p:grpSpPr>
          <a:xfrm>
            <a:off x="1950778" y="1381721"/>
            <a:ext cx="7831455" cy="3455670"/>
            <a:chOff x="2699" y="1963"/>
            <a:chExt cx="12333" cy="5442"/>
          </a:xfrm>
        </p:grpSpPr>
        <p:pic>
          <p:nvPicPr>
            <p:cNvPr id="12" name="图片 11"/>
            <p:cNvPicPr>
              <a:picLocks noChangeAspect="1"/>
            </p:cNvPicPr>
            <p:nvPr/>
          </p:nvPicPr>
          <p:blipFill>
            <a:blip r:embed="rId3"/>
            <a:stretch>
              <a:fillRect/>
            </a:stretch>
          </p:blipFill>
          <p:spPr>
            <a:xfrm>
              <a:off x="2699" y="2415"/>
              <a:ext cx="6486" cy="4990"/>
            </a:xfrm>
            <a:prstGeom prst="rect">
              <a:avLst/>
            </a:prstGeom>
          </p:spPr>
        </p:pic>
        <p:pic>
          <p:nvPicPr>
            <p:cNvPr id="21" name="图片 20"/>
            <p:cNvPicPr>
              <a:picLocks noChangeAspect="1"/>
            </p:cNvPicPr>
            <p:nvPr/>
          </p:nvPicPr>
          <p:blipFill>
            <a:blip r:embed="rId4"/>
            <a:stretch>
              <a:fillRect/>
            </a:stretch>
          </p:blipFill>
          <p:spPr>
            <a:xfrm>
              <a:off x="9654" y="1963"/>
              <a:ext cx="5378" cy="4306"/>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21" name="图片 20">
            <a:extLst>
              <a:ext uri="{FF2B5EF4-FFF2-40B4-BE49-F238E27FC236}">
                <a16:creationId xmlns:a16="http://schemas.microsoft.com/office/drawing/2014/main" id="{77DECC87-5CE5-4256-87D0-1914590F820A}"/>
              </a:ext>
            </a:extLst>
          </p:cNvPr>
          <p:cNvPicPr>
            <a:picLocks noChangeAspect="1"/>
          </p:cNvPicPr>
          <p:nvPr/>
        </p:nvPicPr>
        <p:blipFill>
          <a:blip r:embed="rId2"/>
          <a:stretch>
            <a:fillRect/>
          </a:stretch>
        </p:blipFill>
        <p:spPr>
          <a:xfrm>
            <a:off x="7786850" y="1009651"/>
            <a:ext cx="3571713" cy="3261922"/>
          </a:xfrm>
          <a:prstGeom prst="rect">
            <a:avLst/>
          </a:prstGeom>
        </p:spPr>
      </p:pic>
      <p:pic>
        <p:nvPicPr>
          <p:cNvPr id="25" name="图片 24">
            <a:extLst>
              <a:ext uri="{FF2B5EF4-FFF2-40B4-BE49-F238E27FC236}">
                <a16:creationId xmlns:a16="http://schemas.microsoft.com/office/drawing/2014/main" id="{7BF16678-699F-4530-8BE3-CAD4EFB9CB58}"/>
              </a:ext>
            </a:extLst>
          </p:cNvPr>
          <p:cNvPicPr>
            <a:picLocks noChangeAspect="1"/>
          </p:cNvPicPr>
          <p:nvPr/>
        </p:nvPicPr>
        <p:blipFill>
          <a:blip r:embed="rId3"/>
          <a:stretch>
            <a:fillRect/>
          </a:stretch>
        </p:blipFill>
        <p:spPr>
          <a:xfrm>
            <a:off x="922478" y="949274"/>
            <a:ext cx="3552984" cy="2932753"/>
          </a:xfrm>
          <a:prstGeom prst="rect">
            <a:avLst/>
          </a:prstGeom>
        </p:spPr>
      </p:pic>
      <p:pic>
        <p:nvPicPr>
          <p:cNvPr id="23" name="图片 22">
            <a:extLst>
              <a:ext uri="{FF2B5EF4-FFF2-40B4-BE49-F238E27FC236}">
                <a16:creationId xmlns:a16="http://schemas.microsoft.com/office/drawing/2014/main" id="{F1E5E0F0-A6FC-4650-8E57-0531865033B4}"/>
              </a:ext>
            </a:extLst>
          </p:cNvPr>
          <p:cNvPicPr>
            <a:picLocks noChangeAspect="1"/>
          </p:cNvPicPr>
          <p:nvPr/>
        </p:nvPicPr>
        <p:blipFill>
          <a:blip r:embed="rId4"/>
          <a:stretch>
            <a:fillRect/>
          </a:stretch>
        </p:blipFill>
        <p:spPr>
          <a:xfrm>
            <a:off x="3656671" y="3473230"/>
            <a:ext cx="3586871" cy="2897089"/>
          </a:xfrm>
          <a:prstGeom prst="rect">
            <a:avLst/>
          </a:prstGeom>
        </p:spPr>
      </p:pic>
      <p:pic>
        <p:nvPicPr>
          <p:cNvPr id="14" name="图片 13">
            <a:extLst>
              <a:ext uri="{FF2B5EF4-FFF2-40B4-BE49-F238E27FC236}">
                <a16:creationId xmlns:a16="http://schemas.microsoft.com/office/drawing/2014/main" id="{CC3FB8FD-2DC2-4925-815A-63D5342D5CD9}"/>
              </a:ext>
            </a:extLst>
          </p:cNvPr>
          <p:cNvPicPr>
            <a:picLocks noChangeAspect="1"/>
          </p:cNvPicPr>
          <p:nvPr/>
        </p:nvPicPr>
        <p:blipFill>
          <a:blip r:embed="rId5"/>
          <a:stretch>
            <a:fillRect/>
          </a:stretch>
        </p:blipFill>
        <p:spPr>
          <a:xfrm>
            <a:off x="1028701" y="3092584"/>
            <a:ext cx="1653683" cy="373412"/>
          </a:xfrm>
          <a:prstGeom prst="rect">
            <a:avLst/>
          </a:prstGeom>
        </p:spPr>
      </p:pic>
      <p:pic>
        <p:nvPicPr>
          <p:cNvPr id="18" name="图片 17">
            <a:extLst>
              <a:ext uri="{FF2B5EF4-FFF2-40B4-BE49-F238E27FC236}">
                <a16:creationId xmlns:a16="http://schemas.microsoft.com/office/drawing/2014/main" id="{21E56633-250D-457A-8703-C065043CC6B6}"/>
              </a:ext>
            </a:extLst>
          </p:cNvPr>
          <p:cNvPicPr>
            <a:picLocks noChangeAspect="1"/>
          </p:cNvPicPr>
          <p:nvPr/>
        </p:nvPicPr>
        <p:blipFill>
          <a:blip r:embed="rId6"/>
          <a:stretch>
            <a:fillRect/>
          </a:stretch>
        </p:blipFill>
        <p:spPr>
          <a:xfrm>
            <a:off x="3656671" y="5577818"/>
            <a:ext cx="1516511" cy="502964"/>
          </a:xfrm>
          <a:prstGeom prst="rect">
            <a:avLst/>
          </a:prstGeom>
        </p:spPr>
      </p:pic>
      <p:sp>
        <p:nvSpPr>
          <p:cNvPr id="29" name="文本框 17">
            <a:extLst>
              <a:ext uri="{FF2B5EF4-FFF2-40B4-BE49-F238E27FC236}">
                <a16:creationId xmlns:a16="http://schemas.microsoft.com/office/drawing/2014/main" id="{C5E21DB4-1954-45C4-80A5-CBD11E311127}"/>
              </a:ext>
            </a:extLst>
          </p:cNvPr>
          <p:cNvSpPr txBox="1">
            <a:spLocks noChangeArrowheads="1"/>
          </p:cNvSpPr>
          <p:nvPr/>
        </p:nvSpPr>
        <p:spPr bwMode="auto">
          <a:xfrm>
            <a:off x="849315" y="48768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零件的</a:t>
            </a:r>
            <a:r>
              <a:rPr lang="en-US" altLang="zh-CN" sz="2800" dirty="0" err="1">
                <a:solidFill>
                  <a:srgbClr val="1570C1"/>
                </a:solidFill>
                <a:latin typeface="微软雅黑" panose="020B0503020204020204" pitchFamily="34" charset="-122"/>
                <a:ea typeface="微软雅黑" panose="020B0503020204020204" pitchFamily="34" charset="-122"/>
              </a:rPr>
              <a:t>solidworks</a:t>
            </a:r>
            <a:r>
              <a:rPr lang="zh-CN" altLang="en-US" sz="2800" dirty="0">
                <a:solidFill>
                  <a:srgbClr val="1570C1"/>
                </a:solidFill>
                <a:latin typeface="微软雅黑" panose="020B0503020204020204" pitchFamily="34" charset="-122"/>
                <a:ea typeface="微软雅黑" panose="020B0503020204020204" pitchFamily="34" charset="-122"/>
              </a:rPr>
              <a:t>建模</a:t>
            </a:r>
            <a:r>
              <a:rPr lang="en-US" altLang="zh-CN" sz="2800" dirty="0">
                <a:solidFill>
                  <a:srgbClr val="1570C1"/>
                </a:solidFill>
                <a:latin typeface="微软雅黑" panose="020B0503020204020204" pitchFamily="34" charset="-122"/>
                <a:ea typeface="微软雅黑" panose="020B0503020204020204" pitchFamily="34" charset="-122"/>
              </a:rPr>
              <a:t>——Ⅱ</a:t>
            </a:r>
            <a:r>
              <a:rPr lang="zh-CN" altLang="en-US" sz="2800" dirty="0">
                <a:solidFill>
                  <a:srgbClr val="1570C1"/>
                </a:solidFill>
                <a:latin typeface="微软雅黑" panose="020B0503020204020204" pitchFamily="34" charset="-122"/>
                <a:ea typeface="微软雅黑" panose="020B0503020204020204" pitchFamily="34" charset="-122"/>
              </a:rPr>
              <a:t>类转动副</a:t>
            </a:r>
          </a:p>
        </p:txBody>
      </p:sp>
      <p:sp>
        <p:nvSpPr>
          <p:cNvPr id="30" name="文本框 29">
            <a:extLst>
              <a:ext uri="{FF2B5EF4-FFF2-40B4-BE49-F238E27FC236}">
                <a16:creationId xmlns:a16="http://schemas.microsoft.com/office/drawing/2014/main" id="{733119FB-C1C8-49C1-A2F4-4C711CAB09B0}"/>
              </a:ext>
            </a:extLst>
          </p:cNvPr>
          <p:cNvSpPr txBox="1"/>
          <p:nvPr/>
        </p:nvSpPr>
        <p:spPr>
          <a:xfrm>
            <a:off x="7759313" y="4838611"/>
            <a:ext cx="3726180" cy="175323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l"/>
            <a:r>
              <a:rPr lang="en-US" altLang="zh-CN" dirty="0">
                <a:latin typeface="黑体" panose="02010609060101010101" pitchFamily="49" charset="-122"/>
                <a:ea typeface="黑体" panose="02010609060101010101" pitchFamily="49" charset="-122"/>
              </a:rPr>
              <a:t>Ⅱ</a:t>
            </a:r>
            <a:r>
              <a:rPr lang="zh-CN" altLang="en-US" dirty="0">
                <a:latin typeface="黑体" panose="02010609060101010101" pitchFamily="49" charset="-122"/>
                <a:ea typeface="黑体" panose="02010609060101010101" pitchFamily="49" charset="-122"/>
                <a:sym typeface="+mn-ea"/>
              </a:rPr>
              <a:t>类转动副</a:t>
            </a:r>
            <a:endParaRPr lang="en-US" altLang="zh-CN"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sym typeface="+mn-ea"/>
              </a:rPr>
              <a:t>与连杆夹角：</a:t>
            </a:r>
            <a:r>
              <a:rPr lang="en-US" altLang="zh-CN" dirty="0">
                <a:latin typeface="黑体" panose="02010609060101010101" pitchFamily="49" charset="-122"/>
                <a:ea typeface="黑体" panose="02010609060101010101" pitchFamily="49" charset="-122"/>
              </a:rPr>
              <a:t>95.57617619 </a:t>
            </a:r>
            <a:r>
              <a:rPr lang="en-US" altLang="zh-CN" dirty="0">
                <a:latin typeface="黑体" panose="02010609060101010101" pitchFamily="49" charset="-122"/>
                <a:ea typeface="黑体" panose="02010609060101010101" pitchFamily="49" charset="-122"/>
                <a:sym typeface="+mn-ea"/>
              </a:rPr>
              <a:t>°</a:t>
            </a:r>
            <a:endParaRPr lang="zh-CN" altLang="en-US" dirty="0">
              <a:latin typeface="黑体" panose="02010609060101010101" pitchFamily="49" charset="-122"/>
              <a:ea typeface="黑体" panose="02010609060101010101" pitchFamily="49" charset="-122"/>
            </a:endParaRPr>
          </a:p>
          <a:p>
            <a:pPr algn="l"/>
            <a:r>
              <a:rPr lang="zh-CN" altLang="en-US" dirty="0">
                <a:latin typeface="黑体" panose="02010609060101010101" pitchFamily="49" charset="-122"/>
                <a:ea typeface="黑体" panose="02010609060101010101" pitchFamily="49" charset="-122"/>
              </a:rPr>
              <a:t>转动副扭角：</a:t>
            </a:r>
            <a:r>
              <a:rPr lang="en-US" altLang="zh-CN" dirty="0">
                <a:latin typeface="黑体" panose="02010609060101010101" pitchFamily="49" charset="-122"/>
                <a:ea typeface="黑体" panose="02010609060101010101" pitchFamily="49" charset="-122"/>
              </a:rPr>
              <a:t>34.78648675°</a:t>
            </a:r>
          </a:p>
          <a:p>
            <a:pPr algn="l"/>
            <a:r>
              <a:rPr lang="zh-CN" altLang="en-US" dirty="0">
                <a:latin typeface="黑体" panose="02010609060101010101" pitchFamily="49" charset="-122"/>
                <a:ea typeface="黑体" panose="02010609060101010101" pitchFamily="49" charset="-122"/>
              </a:rPr>
              <a:t>距离：</a:t>
            </a:r>
            <a:r>
              <a:rPr lang="en-US" altLang="zh-CN" dirty="0">
                <a:latin typeface="黑体" panose="02010609060101010101" pitchFamily="49" charset="-122"/>
                <a:ea typeface="黑体" panose="02010609060101010101" pitchFamily="49" charset="-122"/>
              </a:rPr>
              <a:t>198.39353613mm(</a:t>
            </a:r>
            <a:r>
              <a:rPr lang="zh-CN" altLang="en-US" dirty="0">
                <a:latin typeface="黑体" panose="02010609060101010101" pitchFamily="49" charset="-122"/>
                <a:ea typeface="黑体" panose="02010609060101010101" pitchFamily="49" charset="-122"/>
              </a:rPr>
              <a:t>杆长</a:t>
            </a:r>
            <a:r>
              <a:rPr lang="en-US" altLang="zh-CN" dirty="0">
                <a:latin typeface="黑体" panose="02010609060101010101" pitchFamily="49" charset="-122"/>
                <a:ea typeface="黑体" panose="02010609060101010101" pitchFamily="49" charset="-122"/>
              </a:rPr>
              <a:t>200mm)</a:t>
            </a:r>
          </a:p>
          <a:p>
            <a:pPr algn="l"/>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9671"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转动副位置的确定</a:t>
            </a:r>
          </a:p>
        </p:txBody>
      </p:sp>
      <p:sp>
        <p:nvSpPr>
          <p:cNvPr id="18" name="文本框 17"/>
          <p:cNvSpPr txBox="1"/>
          <p:nvPr/>
        </p:nvSpPr>
        <p:spPr>
          <a:xfrm>
            <a:off x="7759313" y="4838611"/>
            <a:ext cx="3840480" cy="9220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l"/>
            <a:r>
              <a:rPr lang="zh-CN" altLang="en-US" dirty="0">
                <a:latin typeface="黑体" panose="02010609060101010101" pitchFamily="49" charset="-122"/>
                <a:ea typeface="黑体" panose="02010609060101010101" pitchFamily="49" charset="-122"/>
              </a:rPr>
              <a:t>根据计算数据和具体转动副大小，</a:t>
            </a:r>
          </a:p>
          <a:p>
            <a:pPr algn="l"/>
            <a:r>
              <a:rPr lang="zh-CN" altLang="en-US" dirty="0">
                <a:latin typeface="黑体" panose="02010609060101010101" pitchFamily="49" charset="-122"/>
                <a:ea typeface="黑体" panose="02010609060101010101" pitchFamily="49" charset="-122"/>
              </a:rPr>
              <a:t>确定转动副合适位置，满足打印要求</a:t>
            </a:r>
          </a:p>
          <a:p>
            <a:endParaRPr lang="zh-CN" altLang="en-US" dirty="0">
              <a:latin typeface="黑体" panose="02010609060101010101" pitchFamily="49" charset="-122"/>
              <a:ea typeface="黑体" panose="02010609060101010101" pitchFamily="49" charset="-122"/>
            </a:endParaRPr>
          </a:p>
        </p:txBody>
      </p:sp>
      <p:pic>
        <p:nvPicPr>
          <p:cNvPr id="5" name="图片 4" descr="底座数据"/>
          <p:cNvPicPr>
            <a:picLocks noChangeAspect="1"/>
          </p:cNvPicPr>
          <p:nvPr>
            <p:custDataLst>
              <p:tags r:id="rId1"/>
            </p:custDataLst>
          </p:nvPr>
        </p:nvPicPr>
        <p:blipFill>
          <a:blip r:embed="rId4"/>
          <a:stretch>
            <a:fillRect/>
          </a:stretch>
        </p:blipFill>
        <p:spPr>
          <a:xfrm>
            <a:off x="1246628" y="1425976"/>
            <a:ext cx="5684722" cy="4334655"/>
          </a:xfrm>
          <a:prstGeom prst="rect">
            <a:avLst/>
          </a:prstGeom>
        </p:spPr>
      </p:pic>
      <p:pic>
        <p:nvPicPr>
          <p:cNvPr id="4" name="图片 3">
            <a:extLst>
              <a:ext uri="{FF2B5EF4-FFF2-40B4-BE49-F238E27FC236}">
                <a16:creationId xmlns:a16="http://schemas.microsoft.com/office/drawing/2014/main" id="{97037C9A-D1B6-43A0-9338-9C4D1FBE46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6308" y="1745320"/>
            <a:ext cx="2422469" cy="235640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9671"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转动副位置、杆长的确定</a:t>
            </a:r>
          </a:p>
        </p:txBody>
      </p:sp>
      <p:sp>
        <p:nvSpPr>
          <p:cNvPr id="18" name="文本框 17"/>
          <p:cNvSpPr txBox="1"/>
          <p:nvPr/>
        </p:nvSpPr>
        <p:spPr>
          <a:xfrm>
            <a:off x="9718923" y="5290731"/>
            <a:ext cx="1325880" cy="36830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dirty="0">
                <a:latin typeface="黑体" panose="02010609060101010101" pitchFamily="49" charset="-122"/>
                <a:ea typeface="黑体" panose="02010609060101010101" pitchFamily="49" charset="-122"/>
              </a:rPr>
              <a:t>整体展示图</a:t>
            </a:r>
          </a:p>
        </p:txBody>
      </p:sp>
      <p:pic>
        <p:nvPicPr>
          <p:cNvPr id="7" name="图片 6" descr="111000"/>
          <p:cNvPicPr>
            <a:picLocks noChangeAspect="1"/>
          </p:cNvPicPr>
          <p:nvPr>
            <p:custDataLst>
              <p:tags r:id="rId1"/>
            </p:custDataLst>
          </p:nvPr>
        </p:nvPicPr>
        <p:blipFill>
          <a:blip r:embed="rId5"/>
          <a:stretch>
            <a:fillRect/>
          </a:stretch>
        </p:blipFill>
        <p:spPr>
          <a:xfrm>
            <a:off x="849315" y="1599936"/>
            <a:ext cx="4828635" cy="3614324"/>
          </a:xfrm>
          <a:prstGeom prst="rect">
            <a:avLst/>
          </a:prstGeom>
        </p:spPr>
      </p:pic>
      <p:pic>
        <p:nvPicPr>
          <p:cNvPr id="6" name="图片 5" descr="22220000"/>
          <p:cNvPicPr>
            <a:picLocks noChangeAspect="1"/>
          </p:cNvPicPr>
          <p:nvPr>
            <p:custDataLst>
              <p:tags r:id="rId2"/>
            </p:custDataLst>
          </p:nvPr>
        </p:nvPicPr>
        <p:blipFill>
          <a:blip r:embed="rId6"/>
          <a:stretch>
            <a:fillRect/>
          </a:stretch>
        </p:blipFill>
        <p:spPr>
          <a:xfrm>
            <a:off x="5350924" y="1198969"/>
            <a:ext cx="6515375" cy="39167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780456" y="487731"/>
            <a:ext cx="9162309" cy="521970"/>
          </a:xfrm>
          <a:prstGeom prst="rect">
            <a:avLst/>
          </a:prstGeom>
          <a:noFill/>
          <a:ln w="9525">
            <a:noFill/>
            <a:miter lim="800000"/>
          </a:ln>
        </p:spPr>
        <p:txBody>
          <a:bodyPr wrap="square">
            <a:spAutoFit/>
          </a:bodyPr>
          <a:lstStyle/>
          <a:p>
            <a:pPr eaLnBrk="1" hangingPunct="1"/>
            <a:r>
              <a:rPr lang="zh-CN" sz="2800" dirty="0">
                <a:solidFill>
                  <a:srgbClr val="1570C1"/>
                </a:solidFill>
                <a:latin typeface="微软雅黑" panose="020B0503020204020204" pitchFamily="34" charset="-122"/>
                <a:ea typeface="微软雅黑" panose="020B0503020204020204" pitchFamily="34" charset="-122"/>
              </a:rPr>
              <a:t>零件需求</a:t>
            </a:r>
          </a:p>
        </p:txBody>
      </p:sp>
      <p:sp>
        <p:nvSpPr>
          <p:cNvPr id="6" name="AutoShape 2" descr="查看源图像"/>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查看源图像"/>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查看源图像"/>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aphicFrame>
        <p:nvGraphicFramePr>
          <p:cNvPr id="4" name="表格 3"/>
          <p:cNvGraphicFramePr/>
          <p:nvPr>
            <p:custDataLst>
              <p:tags r:id="rId1"/>
            </p:custDataLst>
            <p:extLst>
              <p:ext uri="{D42A27DB-BD31-4B8C-83A1-F6EECF244321}">
                <p14:modId xmlns:p14="http://schemas.microsoft.com/office/powerpoint/2010/main" val="182332932"/>
              </p:ext>
            </p:extLst>
          </p:nvPr>
        </p:nvGraphicFramePr>
        <p:xfrm>
          <a:off x="1859280" y="1332865"/>
          <a:ext cx="8532495" cy="3764280"/>
        </p:xfrm>
        <a:graphic>
          <a:graphicData uri="http://schemas.openxmlformats.org/drawingml/2006/table">
            <a:tbl>
              <a:tblPr firstRow="1" bandRow="1">
                <a:tableStyleId>{5C22544A-7EE6-4342-B048-85BDC9FD1C3A}</a:tableStyleId>
              </a:tblPr>
              <a:tblGrid>
                <a:gridCol w="2844165">
                  <a:extLst>
                    <a:ext uri="{9D8B030D-6E8A-4147-A177-3AD203B41FA5}">
                      <a16:colId xmlns:a16="http://schemas.microsoft.com/office/drawing/2014/main" val="20000"/>
                    </a:ext>
                  </a:extLst>
                </a:gridCol>
                <a:gridCol w="2844165">
                  <a:extLst>
                    <a:ext uri="{9D8B030D-6E8A-4147-A177-3AD203B41FA5}">
                      <a16:colId xmlns:a16="http://schemas.microsoft.com/office/drawing/2014/main" val="20001"/>
                    </a:ext>
                  </a:extLst>
                </a:gridCol>
                <a:gridCol w="2844165">
                  <a:extLst>
                    <a:ext uri="{9D8B030D-6E8A-4147-A177-3AD203B41FA5}">
                      <a16:colId xmlns:a16="http://schemas.microsoft.com/office/drawing/2014/main" val="20002"/>
                    </a:ext>
                  </a:extLst>
                </a:gridCol>
              </a:tblGrid>
              <a:tr h="381000">
                <a:tc>
                  <a:txBody>
                    <a:bodyPr/>
                    <a:lstStyle/>
                    <a:p>
                      <a:pPr algn="ctr">
                        <a:buNone/>
                      </a:pPr>
                      <a:r>
                        <a:rPr lang="zh-CN" altLang="en-US">
                          <a:latin typeface="黑体" panose="02010609060101010101" pitchFamily="49" charset="-122"/>
                          <a:ea typeface="黑体" panose="02010609060101010101" pitchFamily="49" charset="-122"/>
                        </a:rPr>
                        <a:t>零件</a:t>
                      </a:r>
                    </a:p>
                  </a:txBody>
                  <a:tcPr/>
                </a:tc>
                <a:tc>
                  <a:txBody>
                    <a:bodyPr/>
                    <a:lstStyle/>
                    <a:p>
                      <a:pPr algn="ctr">
                        <a:buNone/>
                      </a:pPr>
                      <a:r>
                        <a:rPr lang="zh-CN" altLang="en-US">
                          <a:latin typeface="黑体" panose="02010609060101010101" pitchFamily="49" charset="-122"/>
                          <a:ea typeface="黑体" panose="02010609060101010101" pitchFamily="49" charset="-122"/>
                          <a:cs typeface="黑体" panose="02010609060101010101" pitchFamily="49" charset="-122"/>
                        </a:rPr>
                        <a:t>尺寸</a:t>
                      </a:r>
                      <a:r>
                        <a:rPr lang="en-US" altLang="zh-CN">
                          <a:latin typeface="黑体" panose="02010609060101010101" pitchFamily="49" charset="-122"/>
                          <a:ea typeface="黑体" panose="02010609060101010101" pitchFamily="49" charset="-122"/>
                          <a:cs typeface="黑体" panose="02010609060101010101" pitchFamily="49" charset="-122"/>
                        </a:rPr>
                        <a:t>/mm</a:t>
                      </a:r>
                    </a:p>
                  </a:txBody>
                  <a:tcPr/>
                </a:tc>
                <a:tc>
                  <a:txBody>
                    <a:bodyPr/>
                    <a:lstStyle/>
                    <a:p>
                      <a:pPr algn="ctr">
                        <a:buNone/>
                      </a:pPr>
                      <a:r>
                        <a:rPr lang="zh-CN" altLang="en-US">
                          <a:latin typeface="黑体" panose="02010609060101010101" pitchFamily="49" charset="-122"/>
                          <a:ea typeface="黑体" panose="02010609060101010101" pitchFamily="49" charset="-122"/>
                        </a:rPr>
                        <a:t>数量</a:t>
                      </a:r>
                    </a:p>
                  </a:txBody>
                  <a:tcPr/>
                </a:tc>
                <a:extLst>
                  <a:ext uri="{0D108BD9-81ED-4DB2-BD59-A6C34878D82A}">
                    <a16:rowId xmlns:a16="http://schemas.microsoft.com/office/drawing/2014/main" val="10000"/>
                  </a:ext>
                </a:extLst>
              </a:tr>
              <a:tr h="381000">
                <a:tc>
                  <a:txBody>
                    <a:bodyPr/>
                    <a:lstStyle/>
                    <a:p>
                      <a:pPr algn="ctr">
                        <a:buNone/>
                      </a:pPr>
                      <a:r>
                        <a:rPr lang="en-US" altLang="zh-CN" dirty="0">
                          <a:latin typeface="黑体" panose="02010609060101010101" pitchFamily="49" charset="-122"/>
                          <a:ea typeface="黑体" panose="02010609060101010101" pitchFamily="49" charset="-122"/>
                          <a:cs typeface="黑体" panose="02010609060101010101" pitchFamily="49" charset="-122"/>
                        </a:rPr>
                        <a:t>3D</a:t>
                      </a:r>
                      <a:r>
                        <a:rPr lang="zh-CN" altLang="en-US" dirty="0">
                          <a:latin typeface="黑体" panose="02010609060101010101" pitchFamily="49" charset="-122"/>
                          <a:ea typeface="黑体" panose="02010609060101010101" pitchFamily="49" charset="-122"/>
                          <a:cs typeface="黑体" panose="02010609060101010101" pitchFamily="49" charset="-122"/>
                        </a:rPr>
                        <a:t>打印材料</a:t>
                      </a:r>
                    </a:p>
                  </a:txBody>
                  <a:tcPr/>
                </a:tc>
                <a:tc>
                  <a:txBody>
                    <a:bodyPr/>
                    <a:lstStyle/>
                    <a:p>
                      <a:pPr algn="ctr">
                        <a:buNone/>
                      </a:pPr>
                      <a:r>
                        <a:rPr lang="en-US" altLang="zh-CN">
                          <a:latin typeface="黑体" panose="02010609060101010101" pitchFamily="49" charset="-122"/>
                          <a:ea typeface="黑体" panose="02010609060101010101" pitchFamily="49" charset="-122"/>
                        </a:rPr>
                        <a:t>/</a:t>
                      </a:r>
                    </a:p>
                  </a:txBody>
                  <a:tcPr/>
                </a:tc>
                <a:tc>
                  <a:txBody>
                    <a:bodyPr/>
                    <a:lstStyle/>
                    <a:p>
                      <a:pPr algn="ctr">
                        <a:buNone/>
                      </a:pPr>
                      <a:r>
                        <a:rPr lang="en-US" altLang="zh-CN">
                          <a:latin typeface="黑体" panose="02010609060101010101" pitchFamily="49" charset="-122"/>
                          <a:ea typeface="黑体" panose="02010609060101010101" pitchFamily="49" charset="-122"/>
                        </a:rPr>
                        <a:t>/</a:t>
                      </a:r>
                    </a:p>
                  </a:txBody>
                  <a:tcPr/>
                </a:tc>
                <a:extLst>
                  <a:ext uri="{0D108BD9-81ED-4DB2-BD59-A6C34878D82A}">
                    <a16:rowId xmlns:a16="http://schemas.microsoft.com/office/drawing/2014/main" val="10001"/>
                  </a:ext>
                </a:extLst>
              </a:tr>
              <a:tr h="381000">
                <a:tc>
                  <a:txBody>
                    <a:bodyPr/>
                    <a:lstStyle/>
                    <a:p>
                      <a:pPr algn="ctr">
                        <a:buNone/>
                      </a:pPr>
                      <a:r>
                        <a:rPr lang="zh-CN" altLang="en-US">
                          <a:latin typeface="黑体" panose="02010609060101010101" pitchFamily="49" charset="-122"/>
                          <a:ea typeface="黑体" panose="02010609060101010101" pitchFamily="49" charset="-122"/>
                          <a:cs typeface="黑体" panose="02010609060101010101" pitchFamily="49" charset="-122"/>
                        </a:rPr>
                        <a:t>Ⅰ类转动副的连接轴</a:t>
                      </a:r>
                    </a:p>
                  </a:txBody>
                  <a:tcPr/>
                </a:tc>
                <a:tc>
                  <a:txBody>
                    <a:bodyPr/>
                    <a:lstStyle/>
                    <a:p>
                      <a:pPr algn="ctr">
                        <a:buNone/>
                      </a:pPr>
                      <a:endParaRPr lang="zh-CN" altLang="en-US">
                        <a:latin typeface="黑体" panose="02010609060101010101" pitchFamily="49" charset="-122"/>
                        <a:ea typeface="黑体" panose="02010609060101010101" pitchFamily="49" charset="-122"/>
                      </a:endParaRPr>
                    </a:p>
                  </a:txBody>
                  <a:tcPr/>
                </a:tc>
                <a:tc>
                  <a:txBody>
                    <a:bodyPr/>
                    <a:lstStyle/>
                    <a:p>
                      <a:pPr algn="ctr">
                        <a:buNone/>
                      </a:pPr>
                      <a:r>
                        <a:rPr lang="en-US" altLang="zh-CN" dirty="0">
                          <a:latin typeface="黑体" panose="02010609060101010101" pitchFamily="49" charset="-122"/>
                          <a:ea typeface="黑体" panose="02010609060101010101" pitchFamily="49" charset="-122"/>
                        </a:rPr>
                        <a:t>6</a:t>
                      </a:r>
                    </a:p>
                  </a:txBody>
                  <a:tcPr/>
                </a:tc>
                <a:extLst>
                  <a:ext uri="{0D108BD9-81ED-4DB2-BD59-A6C34878D82A}">
                    <a16:rowId xmlns:a16="http://schemas.microsoft.com/office/drawing/2014/main" val="10002"/>
                  </a:ext>
                </a:extLst>
              </a:tr>
              <a:tr h="381000">
                <a:tc>
                  <a:txBody>
                    <a:bodyPr/>
                    <a:lstStyle/>
                    <a:p>
                      <a:pPr algn="ctr">
                        <a:buNone/>
                      </a:pPr>
                      <a:r>
                        <a:rPr lang="zh-CN" altLang="en-US">
                          <a:latin typeface="黑体" panose="02010609060101010101" pitchFamily="49" charset="-122"/>
                          <a:ea typeface="黑体" panose="02010609060101010101" pitchFamily="49" charset="-122"/>
                          <a:cs typeface="黑体" panose="02010609060101010101" pitchFamily="49" charset="-122"/>
                        </a:rPr>
                        <a:t>Ⅱ类转动副的连接轴</a:t>
                      </a:r>
                    </a:p>
                  </a:txBody>
                  <a:tcPr/>
                </a:tc>
                <a:tc>
                  <a:txBody>
                    <a:bodyPr/>
                    <a:lstStyle/>
                    <a:p>
                      <a:pPr algn="ctr">
                        <a:buNone/>
                      </a:pPr>
                      <a:endParaRPr lang="zh-CN" altLang="en-US">
                        <a:latin typeface="黑体" panose="02010609060101010101" pitchFamily="49" charset="-122"/>
                        <a:ea typeface="黑体" panose="02010609060101010101" pitchFamily="49" charset="-122"/>
                      </a:endParaRPr>
                    </a:p>
                  </a:txBody>
                  <a:tcPr/>
                </a:tc>
                <a:tc>
                  <a:txBody>
                    <a:bodyPr/>
                    <a:lstStyle/>
                    <a:p>
                      <a:pPr algn="ctr">
                        <a:buNone/>
                      </a:pPr>
                      <a:r>
                        <a:rPr lang="en-US" altLang="zh-CN">
                          <a:latin typeface="黑体" panose="02010609060101010101" pitchFamily="49" charset="-122"/>
                          <a:ea typeface="黑体" panose="02010609060101010101" pitchFamily="49" charset="-122"/>
                        </a:rPr>
                        <a:t>6</a:t>
                      </a:r>
                    </a:p>
                  </a:txBody>
                  <a:tcPr/>
                </a:tc>
                <a:extLst>
                  <a:ext uri="{0D108BD9-81ED-4DB2-BD59-A6C34878D82A}">
                    <a16:rowId xmlns:a16="http://schemas.microsoft.com/office/drawing/2014/main" val="10003"/>
                  </a:ext>
                </a:extLst>
              </a:tr>
              <a:tr h="381000">
                <a:tc>
                  <a:txBody>
                    <a:bodyPr/>
                    <a:lstStyle/>
                    <a:p>
                      <a:pPr algn="ctr">
                        <a:buNone/>
                      </a:pPr>
                      <a:r>
                        <a:rPr lang="zh-CN" altLang="en-US">
                          <a:latin typeface="黑体" panose="02010609060101010101" pitchFamily="49" charset="-122"/>
                          <a:ea typeface="黑体" panose="02010609060101010101" pitchFamily="49" charset="-122"/>
                        </a:rPr>
                        <a:t>球副的连接轴</a:t>
                      </a:r>
                    </a:p>
                  </a:txBody>
                  <a:tcPr/>
                </a:tc>
                <a:tc>
                  <a:txBody>
                    <a:bodyPr/>
                    <a:lstStyle/>
                    <a:p>
                      <a:pPr algn="ctr">
                        <a:buNone/>
                      </a:pPr>
                      <a:endParaRPr lang="zh-CN" altLang="en-US">
                        <a:latin typeface="黑体" panose="02010609060101010101" pitchFamily="49" charset="-122"/>
                        <a:ea typeface="黑体" panose="02010609060101010101" pitchFamily="49" charset="-122"/>
                      </a:endParaRPr>
                    </a:p>
                  </a:txBody>
                  <a:tcPr/>
                </a:tc>
                <a:tc>
                  <a:txBody>
                    <a:bodyPr/>
                    <a:lstStyle/>
                    <a:p>
                      <a:pPr algn="ctr">
                        <a:buNone/>
                      </a:pPr>
                      <a:r>
                        <a:rPr lang="en-US" altLang="zh-CN" dirty="0">
                          <a:latin typeface="黑体" panose="02010609060101010101" pitchFamily="49" charset="-122"/>
                          <a:ea typeface="黑体" panose="02010609060101010101" pitchFamily="49" charset="-122"/>
                        </a:rPr>
                        <a:t>27</a:t>
                      </a:r>
                    </a:p>
                  </a:txBody>
                  <a:tcPr/>
                </a:tc>
                <a:extLst>
                  <a:ext uri="{0D108BD9-81ED-4DB2-BD59-A6C34878D82A}">
                    <a16:rowId xmlns:a16="http://schemas.microsoft.com/office/drawing/2014/main" val="10004"/>
                  </a:ext>
                </a:extLst>
              </a:tr>
              <a:tr h="381000">
                <a:tc>
                  <a:txBody>
                    <a:bodyPr/>
                    <a:lstStyle/>
                    <a:p>
                      <a:pPr algn="ctr">
                        <a:buNone/>
                      </a:pPr>
                      <a:r>
                        <a:rPr lang="zh-CN" altLang="en-US">
                          <a:latin typeface="黑体" panose="02010609060101010101" pitchFamily="49" charset="-122"/>
                          <a:ea typeface="黑体" panose="02010609060101010101" pitchFamily="49" charset="-122"/>
                        </a:rPr>
                        <a:t>亚克力板</a:t>
                      </a:r>
                    </a:p>
                  </a:txBody>
                  <a:tcPr/>
                </a:tc>
                <a:tc>
                  <a:txBody>
                    <a:bodyPr/>
                    <a:lstStyle/>
                    <a:p>
                      <a:pPr algn="ctr">
                        <a:buNone/>
                      </a:pPr>
                      <a:r>
                        <a:rPr lang="en-US" altLang="zh-CN" dirty="0">
                          <a:latin typeface="黑体" panose="02010609060101010101" pitchFamily="49" charset="-122"/>
                          <a:ea typeface="黑体" panose="02010609060101010101" pitchFamily="49" charset="-122"/>
                        </a:rPr>
                        <a:t>300*300*5</a:t>
                      </a:r>
                    </a:p>
                  </a:txBody>
                  <a:tcPr/>
                </a:tc>
                <a:tc>
                  <a:txBody>
                    <a:bodyPr/>
                    <a:lstStyle/>
                    <a:p>
                      <a:pPr algn="ctr">
                        <a:buNone/>
                      </a:pPr>
                      <a:r>
                        <a:rPr lang="en-US" altLang="zh-CN" dirty="0">
                          <a:latin typeface="黑体" panose="02010609060101010101" pitchFamily="49" charset="-122"/>
                          <a:ea typeface="黑体" panose="02010609060101010101" pitchFamily="49" charset="-122"/>
                        </a:rPr>
                        <a:t>6</a:t>
                      </a:r>
                    </a:p>
                  </a:txBody>
                  <a:tcPr/>
                </a:tc>
                <a:extLst>
                  <a:ext uri="{0D108BD9-81ED-4DB2-BD59-A6C34878D82A}">
                    <a16:rowId xmlns:a16="http://schemas.microsoft.com/office/drawing/2014/main" val="10005"/>
                  </a:ext>
                </a:extLst>
              </a:tr>
              <a:tr h="381000">
                <a:tc>
                  <a:txBody>
                    <a:bodyPr/>
                    <a:lstStyle/>
                    <a:p>
                      <a:pPr algn="ctr">
                        <a:buNone/>
                      </a:pPr>
                      <a:r>
                        <a:rPr lang="zh-CN" altLang="en-US">
                          <a:latin typeface="黑体" panose="02010609060101010101" pitchFamily="49" charset="-122"/>
                          <a:ea typeface="黑体" panose="02010609060101010101" pitchFamily="49" charset="-122"/>
                        </a:rPr>
                        <a:t>杆</a:t>
                      </a:r>
                    </a:p>
                  </a:txBody>
                  <a:tcPr/>
                </a:tc>
                <a:tc>
                  <a:txBody>
                    <a:bodyPr/>
                    <a:lstStyle/>
                    <a:p>
                      <a:pPr algn="ctr">
                        <a:buNone/>
                      </a:pPr>
                      <a:r>
                        <a:rPr lang="en-US" altLang="zh-CN" dirty="0">
                          <a:latin typeface="黑体" panose="02010609060101010101" pitchFamily="49" charset="-122"/>
                          <a:ea typeface="黑体" panose="02010609060101010101" pitchFamily="49" charset="-122"/>
                        </a:rPr>
                        <a:t>d=4</a:t>
                      </a:r>
                    </a:p>
                  </a:txBody>
                  <a:tcPr/>
                </a:tc>
                <a:tc>
                  <a:txBody>
                    <a:bodyPr/>
                    <a:lstStyle/>
                    <a:p>
                      <a:pPr algn="ctr">
                        <a:buNone/>
                      </a:pPr>
                      <a:r>
                        <a:rPr lang="en-US" altLang="zh-CN" dirty="0">
                          <a:latin typeface="黑体" panose="02010609060101010101" pitchFamily="49" charset="-122"/>
                          <a:ea typeface="黑体" panose="02010609060101010101" pitchFamily="49" charset="-122"/>
                        </a:rPr>
                        <a:t>12</a:t>
                      </a:r>
                    </a:p>
                  </a:txBody>
                  <a:tcPr/>
                </a:tc>
                <a:extLst>
                  <a:ext uri="{0D108BD9-81ED-4DB2-BD59-A6C34878D82A}">
                    <a16:rowId xmlns:a16="http://schemas.microsoft.com/office/drawing/2014/main" val="10006"/>
                  </a:ext>
                </a:extLst>
              </a:tr>
              <a:tr h="365760">
                <a:tc>
                  <a:txBody>
                    <a:bodyPr/>
                    <a:lstStyle/>
                    <a:p>
                      <a:pPr algn="ctr">
                        <a:buNone/>
                      </a:pPr>
                      <a:r>
                        <a:rPr lang="zh-CN" altLang="en-US">
                          <a:latin typeface="黑体" panose="02010609060101010101" pitchFamily="49" charset="-122"/>
                          <a:ea typeface="黑体" panose="02010609060101010101" pitchFamily="49" charset="-122"/>
                        </a:rPr>
                        <a:t>螺栓</a:t>
                      </a:r>
                    </a:p>
                  </a:txBody>
                  <a:tcPr/>
                </a:tc>
                <a:tc>
                  <a:txBody>
                    <a:bodyPr/>
                    <a:lstStyle/>
                    <a:p>
                      <a:pPr algn="ctr">
                        <a:buNone/>
                      </a:pPr>
                      <a:r>
                        <a:rPr lang="en-US" altLang="zh-CN" dirty="0">
                          <a:latin typeface="黑体" panose="02010609060101010101" pitchFamily="49" charset="-122"/>
                          <a:ea typeface="黑体" panose="02010609060101010101" pitchFamily="49" charset="-122"/>
                        </a:rPr>
                        <a:t>M4*10</a:t>
                      </a:r>
                    </a:p>
                  </a:txBody>
                  <a:tcPr/>
                </a:tc>
                <a:tc>
                  <a:txBody>
                    <a:bodyPr/>
                    <a:lstStyle/>
                    <a:p>
                      <a:pPr algn="ctr">
                        <a:buNone/>
                      </a:pPr>
                      <a:r>
                        <a:rPr lang="en-US" altLang="zh-CN">
                          <a:latin typeface="黑体" panose="02010609060101010101" pitchFamily="49" charset="-122"/>
                          <a:ea typeface="黑体" panose="02010609060101010101" pitchFamily="49" charset="-122"/>
                        </a:rPr>
                        <a:t>4*4*6</a:t>
                      </a:r>
                    </a:p>
                  </a:txBody>
                  <a:tcPr/>
                </a:tc>
                <a:extLst>
                  <a:ext uri="{0D108BD9-81ED-4DB2-BD59-A6C34878D82A}">
                    <a16:rowId xmlns:a16="http://schemas.microsoft.com/office/drawing/2014/main" val="10007"/>
                  </a:ext>
                </a:extLst>
              </a:tr>
              <a:tr h="365760">
                <a:tc>
                  <a:txBody>
                    <a:bodyPr/>
                    <a:lstStyle/>
                    <a:p>
                      <a:pPr algn="ctr">
                        <a:buNone/>
                      </a:pPr>
                      <a:r>
                        <a:rPr lang="zh-CN" altLang="en-US">
                          <a:latin typeface="黑体" panose="02010609060101010101" pitchFamily="49" charset="-122"/>
                          <a:ea typeface="黑体" panose="02010609060101010101" pitchFamily="49" charset="-122"/>
                        </a:rPr>
                        <a:t>剪式升降机构</a:t>
                      </a:r>
                    </a:p>
                  </a:txBody>
                  <a:tcPr/>
                </a:tc>
                <a:tc>
                  <a:txBody>
                    <a:bodyPr/>
                    <a:lstStyle/>
                    <a:p>
                      <a:pPr algn="ctr">
                        <a:buNone/>
                      </a:pPr>
                      <a:r>
                        <a:rPr lang="en-US" altLang="zh-CN">
                          <a:latin typeface="黑体" panose="02010609060101010101" pitchFamily="49" charset="-122"/>
                          <a:ea typeface="黑体" panose="02010609060101010101" pitchFamily="49" charset="-122"/>
                        </a:rPr>
                        <a:t>100*100*h</a:t>
                      </a:r>
                    </a:p>
                  </a:txBody>
                  <a:tcPr/>
                </a:tc>
                <a:tc>
                  <a:txBody>
                    <a:bodyPr/>
                    <a:lstStyle/>
                    <a:p>
                      <a:pPr algn="ctr">
                        <a:buNone/>
                      </a:pPr>
                      <a:r>
                        <a:rPr lang="en-US" altLang="zh-CN">
                          <a:latin typeface="黑体" panose="02010609060101010101" pitchFamily="49" charset="-122"/>
                          <a:ea typeface="黑体" panose="02010609060101010101" pitchFamily="49" charset="-122"/>
                        </a:rPr>
                        <a:t>1</a:t>
                      </a:r>
                    </a:p>
                  </a:txBody>
                  <a:tcPr/>
                </a:tc>
                <a:extLst>
                  <a:ext uri="{0D108BD9-81ED-4DB2-BD59-A6C34878D82A}">
                    <a16:rowId xmlns:a16="http://schemas.microsoft.com/office/drawing/2014/main" val="10008"/>
                  </a:ext>
                </a:extLst>
              </a:tr>
              <a:tr h="365760">
                <a:tc>
                  <a:txBody>
                    <a:bodyPr/>
                    <a:lstStyle/>
                    <a:p>
                      <a:pPr algn="ctr">
                        <a:buNone/>
                      </a:pPr>
                      <a:r>
                        <a:rPr lang="zh-CN" altLang="en-US">
                          <a:latin typeface="黑体" panose="02010609060101010101" pitchFamily="49" charset="-122"/>
                          <a:ea typeface="黑体" panose="02010609060101010101" pitchFamily="49" charset="-122"/>
                        </a:rPr>
                        <a:t>转盘轴承</a:t>
                      </a:r>
                    </a:p>
                  </a:txBody>
                  <a:tcPr/>
                </a:tc>
                <a:tc>
                  <a:txBody>
                    <a:bodyPr/>
                    <a:lstStyle/>
                    <a:p>
                      <a:pPr algn="ctr">
                        <a:buNone/>
                      </a:pPr>
                      <a:r>
                        <a:rPr lang="en-US" altLang="zh-CN">
                          <a:latin typeface="黑体" panose="02010609060101010101" pitchFamily="49" charset="-122"/>
                          <a:ea typeface="黑体" panose="02010609060101010101" pitchFamily="49" charset="-122"/>
                        </a:rPr>
                        <a:t>d=600</a:t>
                      </a:r>
                    </a:p>
                  </a:txBody>
                  <a:tcPr/>
                </a:tc>
                <a:tc>
                  <a:txBody>
                    <a:bodyPr/>
                    <a:lstStyle/>
                    <a:p>
                      <a:pPr algn="ctr">
                        <a:buNone/>
                      </a:pPr>
                      <a:r>
                        <a:rPr lang="en-US" altLang="zh-CN" dirty="0">
                          <a:latin typeface="黑体" panose="02010609060101010101" pitchFamily="49" charset="-122"/>
                          <a:ea typeface="黑体" panose="02010609060101010101" pitchFamily="49" charset="-122"/>
                        </a:rPr>
                        <a:t>1</a:t>
                      </a:r>
                    </a:p>
                  </a:txBody>
                  <a:tcPr/>
                </a:tc>
                <a:extLst>
                  <a:ext uri="{0D108BD9-81ED-4DB2-BD59-A6C34878D82A}">
                    <a16:rowId xmlns:a16="http://schemas.microsoft.com/office/drawing/2014/main" val="10009"/>
                  </a:ext>
                </a:extLst>
              </a:tr>
            </a:tbl>
          </a:graphicData>
        </a:graphic>
      </p:graphicFrame>
      <p:sp>
        <p:nvSpPr>
          <p:cNvPr id="10" name="文本框 9"/>
          <p:cNvSpPr txBox="1"/>
          <p:nvPr/>
        </p:nvSpPr>
        <p:spPr>
          <a:xfrm>
            <a:off x="1829435" y="5266055"/>
            <a:ext cx="8532495" cy="645160"/>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cs typeface="黑体" panose="02010609060101010101" pitchFamily="49" charset="-122"/>
              </a:rPr>
              <a:t>           3D</a:t>
            </a:r>
            <a:r>
              <a:rPr lang="zh-CN" altLang="en-US" dirty="0">
                <a:latin typeface="黑体" panose="02010609060101010101" pitchFamily="49" charset="-122"/>
                <a:ea typeface="黑体" panose="02010609060101010101" pitchFamily="49" charset="-122"/>
                <a:cs typeface="黑体" panose="02010609060101010101" pitchFamily="49" charset="-122"/>
              </a:rPr>
              <a:t>打印材料价格  </a:t>
            </a:r>
            <a:r>
              <a:rPr lang="en-US" altLang="zh-CN" dirty="0">
                <a:latin typeface="黑体" panose="02010609060101010101" pitchFamily="49" charset="-122"/>
                <a:ea typeface="黑体" panose="02010609060101010101" pitchFamily="49" charset="-122"/>
                <a:cs typeface="黑体" panose="02010609060101010101" pitchFamily="49" charset="-122"/>
              </a:rPr>
              <a:t>120/kg       </a:t>
            </a:r>
            <a:r>
              <a:rPr lang="zh-CN" altLang="en-US" dirty="0">
                <a:latin typeface="黑体" panose="02010609060101010101" pitchFamily="49" charset="-122"/>
                <a:ea typeface="黑体" panose="02010609060101010101" pitchFamily="49" charset="-122"/>
                <a:cs typeface="黑体" panose="02010609060101010101" pitchFamily="49" charset="-122"/>
              </a:rPr>
              <a:t>预计消耗    </a:t>
            </a:r>
            <a:r>
              <a:rPr lang="en-US" altLang="zh-CN" dirty="0">
                <a:latin typeface="黑体" panose="02010609060101010101" pitchFamily="49" charset="-122"/>
                <a:ea typeface="黑体" panose="02010609060101010101" pitchFamily="49" charset="-122"/>
                <a:cs typeface="黑体" panose="02010609060101010101" pitchFamily="49" charset="-122"/>
              </a:rPr>
              <a:t>0.5kg</a:t>
            </a:r>
          </a:p>
          <a:p>
            <a:r>
              <a:rPr lang="zh-CN" altLang="en-US" dirty="0">
                <a:latin typeface="黑体" panose="02010609060101010101" pitchFamily="49" charset="-122"/>
                <a:ea typeface="黑体" panose="02010609060101010101" pitchFamily="49" charset="-122"/>
                <a:cs typeface="黑体" panose="02010609060101010101" pitchFamily="49" charset="-122"/>
              </a:rPr>
              <a:t>           （未包含打印加工费用）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a:grpSpLocks/>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a:grpSpLocks/>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 name="文本框 2">
            <a:extLst>
              <a:ext uri="{FF2B5EF4-FFF2-40B4-BE49-F238E27FC236}">
                <a16:creationId xmlns:a16="http://schemas.microsoft.com/office/drawing/2014/main" id="{2C90B206-94B7-0A68-2964-32AFE464CB90}"/>
              </a:ext>
            </a:extLst>
          </p:cNvPr>
          <p:cNvSpPr txBox="1"/>
          <p:nvPr/>
        </p:nvSpPr>
        <p:spPr>
          <a:xfrm>
            <a:off x="727969" y="390617"/>
            <a:ext cx="3790765" cy="523220"/>
          </a:xfrm>
          <a:prstGeom prst="rect">
            <a:avLst/>
          </a:prstGeom>
          <a:noFill/>
        </p:spPr>
        <p:txBody>
          <a:bodyPr wrap="square" rtlCol="0">
            <a:spAutoFit/>
          </a:bodyPr>
          <a:lstStyle/>
          <a:p>
            <a:pPr eaLnBrk="1" fontAlgn="auto" hangingPunct="1">
              <a:spcBef>
                <a:spcPts val="0"/>
              </a:spcBef>
              <a:spcAft>
                <a:spcPts val="0"/>
              </a:spcAft>
              <a:defRPr/>
            </a:pPr>
            <a:r>
              <a:rPr lang="zh-CN" altLang="en-US" sz="2800" dirty="0">
                <a:solidFill>
                  <a:srgbClr val="1570C1"/>
                </a:solidFill>
                <a:latin typeface="微软雅黑" panose="020B0503020204020204" pitchFamily="34" charset="-122"/>
                <a:ea typeface="微软雅黑" panose="020B0503020204020204" pitchFamily="34" charset="-122"/>
              </a:rPr>
              <a:t>实物</a:t>
            </a:r>
            <a:r>
              <a:rPr lang="en-US" altLang="zh-CN" sz="2800" dirty="0" err="1">
                <a:solidFill>
                  <a:srgbClr val="1570C1"/>
                </a:solidFill>
                <a:latin typeface="微软雅黑" panose="020B0503020204020204" pitchFamily="34" charset="-122"/>
                <a:ea typeface="微软雅黑" panose="020B0503020204020204" pitchFamily="34" charset="-122"/>
              </a:rPr>
              <a:t>solidworks</a:t>
            </a:r>
            <a:r>
              <a:rPr lang="zh-CN" altLang="en-US" sz="2800" dirty="0">
                <a:solidFill>
                  <a:srgbClr val="1570C1"/>
                </a:solidFill>
                <a:latin typeface="微软雅黑" panose="020B0503020204020204" pitchFamily="34" charset="-122"/>
                <a:ea typeface="微软雅黑" panose="020B0503020204020204" pitchFamily="34" charset="-122"/>
              </a:rPr>
              <a:t>建模</a:t>
            </a:r>
          </a:p>
        </p:txBody>
      </p:sp>
      <p:pic>
        <p:nvPicPr>
          <p:cNvPr id="5" name="1661538032750">
            <a:hlinkClick r:id="" action="ppaction://media"/>
            <a:extLst>
              <a:ext uri="{FF2B5EF4-FFF2-40B4-BE49-F238E27FC236}">
                <a16:creationId xmlns:a16="http://schemas.microsoft.com/office/drawing/2014/main" id="{D98A9CAB-2FE3-D67E-56D3-FEC8DAEE1C60}"/>
              </a:ext>
            </a:extLst>
          </p:cNvPr>
          <p:cNvPicPr>
            <a:picLocks noChangeAspect="1"/>
          </p:cNvPicPr>
          <p:nvPr>
            <a:videoFile r:link="rId1"/>
            <p:extLst>
              <p:ext uri="{DAA4B4D4-6D71-4841-9C94-3DE7FCFB9230}">
                <p14:media xmlns:p14="http://schemas.microsoft.com/office/powerpoint/2010/main" r:embed="rId2">
                  <p14:trim st="14568" end="8580"/>
                </p14:media>
              </p:ext>
            </p:extLst>
          </p:nvPr>
        </p:nvPicPr>
        <p:blipFill>
          <a:blip r:embed="rId4"/>
          <a:stretch>
            <a:fillRect/>
          </a:stretch>
        </p:blipFill>
        <p:spPr>
          <a:xfrm>
            <a:off x="3432306" y="1664352"/>
            <a:ext cx="5327387" cy="3529295"/>
          </a:xfrm>
          <a:prstGeom prst="rect">
            <a:avLst/>
          </a:prstGeom>
        </p:spPr>
      </p:pic>
    </p:spTree>
    <p:extLst>
      <p:ext uri="{BB962C8B-B14F-4D97-AF65-F5344CB8AC3E}">
        <p14:creationId xmlns:p14="http://schemas.microsoft.com/office/powerpoint/2010/main" val="302991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a:grpSpLocks/>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a:grpSpLocks/>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2" name="文本框 21">
            <a:extLst>
              <a:ext uri="{FF2B5EF4-FFF2-40B4-BE49-F238E27FC236}">
                <a16:creationId xmlns:a16="http://schemas.microsoft.com/office/drawing/2014/main" id="{F43261AA-3BF2-4D7E-9D5F-119E959B0A0B}"/>
              </a:ext>
            </a:extLst>
          </p:cNvPr>
          <p:cNvSpPr txBox="1"/>
          <p:nvPr/>
        </p:nvSpPr>
        <p:spPr>
          <a:xfrm>
            <a:off x="1029962" y="1247089"/>
            <a:ext cx="7451648" cy="5447645"/>
          </a:xfrm>
          <a:prstGeom prst="rect">
            <a:avLst/>
          </a:prstGeom>
          <a:noFill/>
        </p:spPr>
        <p:txBody>
          <a:bodyPr wrap="square">
            <a:spAutoFit/>
          </a:bodyPr>
          <a:lstStyle/>
          <a:p>
            <a:pPr>
              <a:lnSpc>
                <a:spcPct val="150000"/>
              </a:lnSpc>
            </a:pPr>
            <a:r>
              <a:rPr lang="zh-CN" altLang="en-US" sz="1600" b="1" dirty="0">
                <a:latin typeface="黑体" panose="02010609060101010101" pitchFamily="49" charset="-122"/>
                <a:ea typeface="黑体" panose="02010609060101010101" pitchFamily="49" charset="-122"/>
              </a:rPr>
              <a:t>（1）结构紧凑、构造简洁，设备收缩体积小</a:t>
            </a:r>
            <a:endParaRPr lang="en-US" altLang="zh-CN" sz="1600" b="1" dirty="0">
              <a:latin typeface="黑体" panose="02010609060101010101" pitchFamily="49" charset="-122"/>
              <a:ea typeface="黑体" panose="02010609060101010101" pitchFamily="49" charset="-122"/>
            </a:endParaRPr>
          </a:p>
          <a:p>
            <a:pPr>
              <a:lnSpc>
                <a:spcPct val="150000"/>
              </a:lnSpc>
            </a:pP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可展机构的结构应当精巧而简洁，并且其作业时的占用空间小。</a:t>
            </a:r>
            <a:endParaRPr lang="en-US" altLang="zh-CN" sz="1600" dirty="0">
              <a:latin typeface="黑体" panose="02010609060101010101" pitchFamily="49" charset="-122"/>
              <a:ea typeface="黑体" panose="02010609060101010101" pitchFamily="49" charset="-122"/>
            </a:endParaRPr>
          </a:p>
          <a:p>
            <a:pPr>
              <a:lnSpc>
                <a:spcPct val="150000"/>
              </a:lnSpc>
            </a:pPr>
            <a:r>
              <a:rPr lang="en-US" altLang="zh-CN" sz="1600" dirty="0">
                <a:solidFill>
                  <a:srgbClr val="FF0000"/>
                </a:solidFill>
                <a:latin typeface="黑体" panose="02010609060101010101" pitchFamily="49" charset="-122"/>
                <a:ea typeface="黑体" panose="02010609060101010101" pitchFamily="49" charset="-122"/>
              </a:rPr>
              <a:t>     </a:t>
            </a:r>
            <a:r>
              <a:rPr lang="zh-CN" altLang="en-US" sz="1600" b="1" dirty="0">
                <a:solidFill>
                  <a:srgbClr val="FF0000"/>
                </a:solidFill>
                <a:latin typeface="黑体" panose="02010609060101010101" pitchFamily="49" charset="-122"/>
                <a:ea typeface="黑体" panose="02010609060101010101" pitchFamily="49" charset="-122"/>
              </a:rPr>
              <a:t>体积要求，折展比要求</a:t>
            </a:r>
            <a:endParaRPr lang="en-US" altLang="zh-CN" sz="16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1600" b="1" dirty="0">
                <a:latin typeface="黑体" panose="02010609060101010101" pitchFamily="49" charset="-122"/>
                <a:ea typeface="黑体" panose="02010609060101010101" pitchFamily="49" charset="-122"/>
              </a:rPr>
              <a:t>（</a:t>
            </a:r>
            <a:r>
              <a:rPr lang="en-US" altLang="zh-CN" sz="1600" b="1" dirty="0">
                <a:latin typeface="黑体" panose="02010609060101010101" pitchFamily="49" charset="-122"/>
                <a:ea typeface="黑体" panose="02010609060101010101" pitchFamily="49" charset="-122"/>
              </a:rPr>
              <a:t>2</a:t>
            </a:r>
            <a:r>
              <a:rPr lang="zh-CN" altLang="en-US" sz="1600" b="1" dirty="0">
                <a:latin typeface="黑体" panose="02010609060101010101" pitchFamily="49" charset="-122"/>
                <a:ea typeface="黑体" panose="02010609060101010101" pitchFamily="49" charset="-122"/>
              </a:rPr>
              <a:t>）通用性高</a:t>
            </a:r>
            <a:endParaRPr lang="en-US" altLang="zh-CN" sz="1600" b="1" dirty="0">
              <a:latin typeface="黑体" panose="02010609060101010101" pitchFamily="49" charset="-122"/>
              <a:ea typeface="黑体" panose="02010609060101010101" pitchFamily="49" charset="-122"/>
            </a:endParaRPr>
          </a:p>
          <a:p>
            <a:pPr>
              <a:lnSpc>
                <a:spcPct val="150000"/>
              </a:lnSpc>
            </a:pP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可展机构应当对使用环境没有太高要求，能够在任何已有设备上直接使用，而无需修改设备结构和机坑深度。</a:t>
            </a:r>
            <a:endParaRPr lang="en-US" altLang="zh-CN" sz="1600" dirty="0">
              <a:latin typeface="黑体" panose="02010609060101010101" pitchFamily="49" charset="-122"/>
              <a:ea typeface="黑体" panose="02010609060101010101" pitchFamily="49" charset="-122"/>
            </a:endParaRPr>
          </a:p>
          <a:p>
            <a:pPr>
              <a:lnSpc>
                <a:spcPct val="150000"/>
              </a:lnSpc>
            </a:pPr>
            <a:r>
              <a:rPr lang="zh-CN" altLang="en-US" sz="1600" b="1" dirty="0">
                <a:latin typeface="黑体" panose="02010609060101010101" pitchFamily="49" charset="-122"/>
                <a:ea typeface="黑体" panose="02010609060101010101" pitchFamily="49" charset="-122"/>
              </a:rPr>
              <a:t>（</a:t>
            </a:r>
            <a:r>
              <a:rPr lang="en-US" altLang="zh-CN" sz="1600" b="1" dirty="0">
                <a:latin typeface="黑体" panose="02010609060101010101" pitchFamily="49" charset="-122"/>
                <a:ea typeface="黑体" panose="02010609060101010101" pitchFamily="49" charset="-122"/>
              </a:rPr>
              <a:t>3</a:t>
            </a:r>
            <a:r>
              <a:rPr lang="zh-CN" altLang="en-US" sz="1600" b="1" dirty="0">
                <a:latin typeface="黑体" panose="02010609060101010101" pitchFamily="49" charset="-122"/>
                <a:ea typeface="黑体" panose="02010609060101010101" pitchFamily="49" charset="-122"/>
              </a:rPr>
              <a:t>）载荷能力大</a:t>
            </a:r>
            <a:endParaRPr lang="en-US" altLang="zh-CN" sz="1600" b="1" dirty="0">
              <a:latin typeface="黑体" panose="02010609060101010101" pitchFamily="49" charset="-122"/>
              <a:ea typeface="黑体" panose="02010609060101010101" pitchFamily="49" charset="-122"/>
            </a:endParaRPr>
          </a:p>
          <a:p>
            <a:pPr>
              <a:lnSpc>
                <a:spcPct val="150000"/>
              </a:lnSpc>
            </a:pP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可展机构应当在额定承载能力和伸展长度下，具有很好的稳定性。</a:t>
            </a:r>
            <a:endParaRPr lang="en-US" altLang="zh-CN" sz="1600" dirty="0">
              <a:latin typeface="黑体" panose="02010609060101010101" pitchFamily="49" charset="-122"/>
              <a:ea typeface="黑体" panose="02010609060101010101" pitchFamily="49" charset="-122"/>
            </a:endParaRPr>
          </a:p>
          <a:p>
            <a:pPr>
              <a:lnSpc>
                <a:spcPct val="150000"/>
              </a:lnSpc>
            </a:pPr>
            <a:r>
              <a:rPr lang="zh-CN" altLang="en-US" sz="1600" b="1" dirty="0">
                <a:latin typeface="黑体" panose="02010609060101010101" pitchFamily="49" charset="-122"/>
                <a:ea typeface="黑体" panose="02010609060101010101" pitchFamily="49" charset="-122"/>
              </a:rPr>
              <a:t>    </a:t>
            </a:r>
            <a:r>
              <a:rPr lang="zh-CN" altLang="en-US" sz="1600" b="1" dirty="0">
                <a:solidFill>
                  <a:srgbClr val="FF0000"/>
                </a:solidFill>
                <a:latin typeface="黑体" panose="02010609060101010101" pitchFamily="49" charset="-122"/>
                <a:ea typeface="黑体" panose="02010609060101010101" pitchFamily="49" charset="-122"/>
              </a:rPr>
              <a:t>承载能力力学要求</a:t>
            </a:r>
            <a:endParaRPr lang="en-US" altLang="zh-CN" sz="1600" b="1"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1600" b="1" dirty="0">
                <a:latin typeface="黑体" panose="02010609060101010101" pitchFamily="49" charset="-122"/>
                <a:ea typeface="黑体" panose="02010609060101010101" pitchFamily="49" charset="-122"/>
              </a:rPr>
              <a:t>（</a:t>
            </a:r>
            <a:r>
              <a:rPr lang="en-US" altLang="zh-CN" sz="1600" b="1" dirty="0">
                <a:latin typeface="黑体" panose="02010609060101010101" pitchFamily="49" charset="-122"/>
                <a:ea typeface="黑体" panose="02010609060101010101" pitchFamily="49" charset="-122"/>
              </a:rPr>
              <a:t>4</a:t>
            </a:r>
            <a:r>
              <a:rPr lang="zh-CN" altLang="en-US" sz="1600" b="1" dirty="0">
                <a:latin typeface="黑体" panose="02010609060101010101" pitchFamily="49" charset="-122"/>
                <a:ea typeface="黑体" panose="02010609060101010101" pitchFamily="49" charset="-122"/>
              </a:rPr>
              <a:t>）精确定位系统</a:t>
            </a:r>
            <a:r>
              <a:rPr lang="zh-CN" altLang="en-US" sz="1600" dirty="0">
                <a:latin typeface="黑体" panose="02010609060101010101" pitchFamily="49" charset="-122"/>
                <a:ea typeface="黑体" panose="02010609060101010101" pitchFamily="49" charset="-122"/>
              </a:rPr>
              <a:t> </a:t>
            </a:r>
            <a:endParaRPr lang="en-US" altLang="zh-CN" sz="1600" dirty="0">
              <a:latin typeface="黑体" panose="02010609060101010101" pitchFamily="49" charset="-122"/>
              <a:ea typeface="黑体" panose="02010609060101010101" pitchFamily="49" charset="-122"/>
            </a:endParaRPr>
          </a:p>
          <a:p>
            <a:pPr>
              <a:lnSpc>
                <a:spcPct val="150000"/>
              </a:lnSpc>
            </a:pP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可展机构应当在运行过程能确保在行程的任意一点精确定位，并锁定高度，不像液压设备会因温度的变化或泄漏产生位置变化。</a:t>
            </a:r>
            <a:endParaRPr lang="en-US" altLang="zh-CN" sz="1600" dirty="0">
              <a:latin typeface="黑体" panose="02010609060101010101" pitchFamily="49" charset="-122"/>
              <a:ea typeface="黑体" panose="02010609060101010101" pitchFamily="49" charset="-122"/>
            </a:endParaRPr>
          </a:p>
          <a:p>
            <a:pPr>
              <a:lnSpc>
                <a:spcPct val="150000"/>
              </a:lnSpc>
            </a:pPr>
            <a:r>
              <a:rPr lang="en-US" altLang="zh-CN" sz="1600" b="1" dirty="0">
                <a:latin typeface="黑体" panose="02010609060101010101" pitchFamily="49" charset="-122"/>
                <a:ea typeface="黑体" panose="02010609060101010101" pitchFamily="49" charset="-122"/>
              </a:rPr>
              <a:t>    </a:t>
            </a:r>
            <a:r>
              <a:rPr lang="zh-CN" altLang="en-US" sz="1600" b="1" dirty="0">
                <a:solidFill>
                  <a:srgbClr val="FF0000"/>
                </a:solidFill>
                <a:latin typeface="黑体" panose="02010609060101010101" pitchFamily="49" charset="-122"/>
                <a:ea typeface="黑体" panose="02010609060101010101" pitchFamily="49" charset="-122"/>
              </a:rPr>
              <a:t>精确度要求，计算过程中全部正确</a:t>
            </a:r>
          </a:p>
          <a:p>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sp>
        <p:nvSpPr>
          <p:cNvPr id="24" name="文本框 23">
            <a:extLst>
              <a:ext uri="{FF2B5EF4-FFF2-40B4-BE49-F238E27FC236}">
                <a16:creationId xmlns:a16="http://schemas.microsoft.com/office/drawing/2014/main" id="{2ACB429E-7770-477B-B8D9-8990937CEEE9}"/>
              </a:ext>
            </a:extLst>
          </p:cNvPr>
          <p:cNvSpPr txBox="1"/>
          <p:nvPr/>
        </p:nvSpPr>
        <p:spPr>
          <a:xfrm>
            <a:off x="7287841" y="3325951"/>
            <a:ext cx="6096964" cy="369332"/>
          </a:xfrm>
          <a:prstGeom prst="rect">
            <a:avLst/>
          </a:prstGeom>
          <a:noFill/>
        </p:spPr>
        <p:txBody>
          <a:bodyPr wrap="square">
            <a:spAutoFit/>
          </a:bodyPr>
          <a:lstStyle/>
          <a:p>
            <a:endParaRPr lang="zh-CN" altLang="en-US" dirty="0">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4A56505E-8C72-4D88-BAAB-A418A64AA7F6}"/>
              </a:ext>
            </a:extLst>
          </p:cNvPr>
          <p:cNvPicPr>
            <a:picLocks noChangeAspect="1"/>
          </p:cNvPicPr>
          <p:nvPr/>
        </p:nvPicPr>
        <p:blipFill>
          <a:blip r:embed="rId2"/>
          <a:stretch>
            <a:fillRect/>
          </a:stretch>
        </p:blipFill>
        <p:spPr>
          <a:xfrm>
            <a:off x="8902129" y="3983113"/>
            <a:ext cx="2476500" cy="1894707"/>
          </a:xfrm>
          <a:prstGeom prst="rect">
            <a:avLst/>
          </a:prstGeom>
        </p:spPr>
      </p:pic>
      <p:pic>
        <p:nvPicPr>
          <p:cNvPr id="10" name="图片 9">
            <a:extLst>
              <a:ext uri="{FF2B5EF4-FFF2-40B4-BE49-F238E27FC236}">
                <a16:creationId xmlns:a16="http://schemas.microsoft.com/office/drawing/2014/main" id="{36039494-A360-4475-8DA2-56F025A1BDFA}"/>
              </a:ext>
            </a:extLst>
          </p:cNvPr>
          <p:cNvPicPr>
            <a:picLocks noChangeAspect="1"/>
          </p:cNvPicPr>
          <p:nvPr/>
        </p:nvPicPr>
        <p:blipFill>
          <a:blip r:embed="rId3"/>
          <a:stretch>
            <a:fillRect/>
          </a:stretch>
        </p:blipFill>
        <p:spPr>
          <a:xfrm>
            <a:off x="8904128" y="1667797"/>
            <a:ext cx="2472502" cy="1720862"/>
          </a:xfrm>
          <a:prstGeom prst="rect">
            <a:avLst/>
          </a:prstGeom>
        </p:spPr>
      </p:pic>
      <p:sp>
        <p:nvSpPr>
          <p:cNvPr id="18" name="文本框 17">
            <a:extLst>
              <a:ext uri="{FF2B5EF4-FFF2-40B4-BE49-F238E27FC236}">
                <a16:creationId xmlns:a16="http://schemas.microsoft.com/office/drawing/2014/main" id="{B45F7F91-1E05-4143-AB38-F76ABB2C064E}"/>
              </a:ext>
            </a:extLst>
          </p:cNvPr>
          <p:cNvSpPr txBox="1"/>
          <p:nvPr/>
        </p:nvSpPr>
        <p:spPr>
          <a:xfrm>
            <a:off x="849315" y="486431"/>
            <a:ext cx="6094520" cy="523220"/>
          </a:xfrm>
          <a:prstGeom prst="rect">
            <a:avLst/>
          </a:prstGeom>
          <a:noFill/>
        </p:spPr>
        <p:txBody>
          <a:bodyPr wrap="square">
            <a:spAutoFit/>
          </a:bodyPr>
          <a:lstStyle/>
          <a:p>
            <a:r>
              <a:rPr lang="zh-CN" altLang="en-US" sz="2800" dirty="0">
                <a:solidFill>
                  <a:srgbClr val="1570C1"/>
                </a:solidFill>
                <a:latin typeface="微软雅黑" panose="020B0503020204020204" pitchFamily="34" charset="-122"/>
                <a:ea typeface="微软雅黑" panose="020B0503020204020204" pitchFamily="34" charset="-122"/>
              </a:rPr>
              <a:t>需求调查</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产品实现</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9226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a:grpSpLocks/>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a:grpSpLocks/>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 name="文本框 2">
            <a:extLst>
              <a:ext uri="{FF2B5EF4-FFF2-40B4-BE49-F238E27FC236}">
                <a16:creationId xmlns:a16="http://schemas.microsoft.com/office/drawing/2014/main" id="{2C90B206-94B7-0A68-2964-32AFE464CB90}"/>
              </a:ext>
            </a:extLst>
          </p:cNvPr>
          <p:cNvSpPr txBox="1"/>
          <p:nvPr/>
        </p:nvSpPr>
        <p:spPr>
          <a:xfrm>
            <a:off x="727969" y="390617"/>
            <a:ext cx="3790765" cy="523220"/>
          </a:xfrm>
          <a:prstGeom prst="rect">
            <a:avLst/>
          </a:prstGeom>
          <a:noFill/>
        </p:spPr>
        <p:txBody>
          <a:bodyPr wrap="square" rtlCol="0">
            <a:spAutoFit/>
          </a:bodyPr>
          <a:lstStyle/>
          <a:p>
            <a:pPr eaLnBrk="1" fontAlgn="auto" hangingPunct="1">
              <a:spcBef>
                <a:spcPts val="0"/>
              </a:spcBef>
              <a:spcAft>
                <a:spcPts val="0"/>
              </a:spcAft>
              <a:defRPr/>
            </a:pPr>
            <a:r>
              <a:rPr lang="zh-CN" altLang="en-US" sz="2800" dirty="0">
                <a:solidFill>
                  <a:srgbClr val="1570C1"/>
                </a:solidFill>
                <a:latin typeface="微软雅黑" panose="020B0503020204020204" pitchFamily="34" charset="-122"/>
                <a:ea typeface="微软雅黑" panose="020B0503020204020204" pitchFamily="34" charset="-122"/>
              </a:rPr>
              <a:t>剪式升降机构</a:t>
            </a:r>
          </a:p>
        </p:txBody>
      </p:sp>
      <p:pic>
        <p:nvPicPr>
          <p:cNvPr id="4" name="QQ录屏20220505223200">
            <a:hlinkClick r:id="" action="ppaction://media"/>
            <a:extLst>
              <a:ext uri="{FF2B5EF4-FFF2-40B4-BE49-F238E27FC236}">
                <a16:creationId xmlns:a16="http://schemas.microsoft.com/office/drawing/2014/main" id="{EB347505-03F1-522D-316E-02801B2DA3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87709" y="1490929"/>
            <a:ext cx="8803350" cy="4718045"/>
          </a:xfrm>
          <a:prstGeom prst="rect">
            <a:avLst/>
          </a:prstGeom>
        </p:spPr>
      </p:pic>
      <p:pic>
        <p:nvPicPr>
          <p:cNvPr id="5" name="1661538032750">
            <a:hlinkClick r:id="" action="ppaction://media"/>
            <a:extLst>
              <a:ext uri="{FF2B5EF4-FFF2-40B4-BE49-F238E27FC236}">
                <a16:creationId xmlns:a16="http://schemas.microsoft.com/office/drawing/2014/main" id="{D98A9CAB-2FE3-D67E-56D3-FEC8DAEE1C6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416553" y="3025211"/>
            <a:ext cx="5327387" cy="3529295"/>
          </a:xfrm>
          <a:prstGeom prst="rect">
            <a:avLst/>
          </a:prstGeom>
        </p:spPr>
      </p:pic>
    </p:spTree>
    <p:extLst>
      <p:ext uri="{BB962C8B-B14F-4D97-AF65-F5344CB8AC3E}">
        <p14:creationId xmlns:p14="http://schemas.microsoft.com/office/powerpoint/2010/main" val="185832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8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2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a:grpSpLocks/>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a:grpSpLocks/>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 name="文本框 2">
            <a:extLst>
              <a:ext uri="{FF2B5EF4-FFF2-40B4-BE49-F238E27FC236}">
                <a16:creationId xmlns:a16="http://schemas.microsoft.com/office/drawing/2014/main" id="{2C90B206-94B7-0A68-2964-32AFE464CB90}"/>
              </a:ext>
            </a:extLst>
          </p:cNvPr>
          <p:cNvSpPr txBox="1"/>
          <p:nvPr/>
        </p:nvSpPr>
        <p:spPr>
          <a:xfrm>
            <a:off x="849315" y="416719"/>
            <a:ext cx="4645631" cy="523220"/>
          </a:xfrm>
          <a:prstGeom prst="rect">
            <a:avLst/>
          </a:prstGeom>
          <a:noFill/>
        </p:spPr>
        <p:txBody>
          <a:bodyPr wrap="square" rtlCol="0">
            <a:spAutoFit/>
          </a:bodyPr>
          <a:lstStyle/>
          <a:p>
            <a:pPr eaLnBrk="1" fontAlgn="auto" hangingPunct="1">
              <a:spcBef>
                <a:spcPts val="0"/>
              </a:spcBef>
              <a:spcAft>
                <a:spcPts val="0"/>
              </a:spcAft>
              <a:defRPr/>
            </a:pPr>
            <a:r>
              <a:rPr lang="zh-CN" altLang="en-US" sz="2800" dirty="0">
                <a:solidFill>
                  <a:srgbClr val="1570C1"/>
                </a:solidFill>
                <a:latin typeface="微软雅黑" panose="020B0503020204020204" pitchFamily="34" charset="-122"/>
                <a:ea typeface="微软雅黑" panose="020B0503020204020204" pitchFamily="34" charset="-122"/>
              </a:rPr>
              <a:t>剪式升降机构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滚动轴承</a:t>
            </a:r>
          </a:p>
        </p:txBody>
      </p:sp>
      <p:pic>
        <p:nvPicPr>
          <p:cNvPr id="4" name="图片 3">
            <a:extLst>
              <a:ext uri="{FF2B5EF4-FFF2-40B4-BE49-F238E27FC236}">
                <a16:creationId xmlns:a16="http://schemas.microsoft.com/office/drawing/2014/main" id="{644E9B9B-E556-2AC9-A0EC-06085EE58A6D}"/>
              </a:ext>
            </a:extLst>
          </p:cNvPr>
          <p:cNvPicPr>
            <a:picLocks noChangeAspect="1"/>
          </p:cNvPicPr>
          <p:nvPr/>
        </p:nvPicPr>
        <p:blipFill>
          <a:blip r:embed="rId2">
            <a:clrChange>
              <a:clrFrom>
                <a:srgbClr val="C3C8D2"/>
              </a:clrFrom>
              <a:clrTo>
                <a:srgbClr val="C3C8D2">
                  <a:alpha val="0"/>
                </a:srgbClr>
              </a:clrTo>
            </a:clrChange>
          </a:blip>
          <a:stretch>
            <a:fillRect/>
          </a:stretch>
        </p:blipFill>
        <p:spPr>
          <a:xfrm>
            <a:off x="752130" y="1189037"/>
            <a:ext cx="3537859" cy="3162821"/>
          </a:xfrm>
          <a:prstGeom prst="rect">
            <a:avLst/>
          </a:prstGeom>
        </p:spPr>
      </p:pic>
      <p:pic>
        <p:nvPicPr>
          <p:cNvPr id="18" name="图片 17">
            <a:extLst>
              <a:ext uri="{FF2B5EF4-FFF2-40B4-BE49-F238E27FC236}">
                <a16:creationId xmlns:a16="http://schemas.microsoft.com/office/drawing/2014/main" id="{3B0AF61F-53F7-DD4F-64F2-2AB70BB68F58}"/>
              </a:ext>
            </a:extLst>
          </p:cNvPr>
          <p:cNvPicPr>
            <a:picLocks noChangeAspect="1"/>
          </p:cNvPicPr>
          <p:nvPr/>
        </p:nvPicPr>
        <p:blipFill>
          <a:blip r:embed="rId3">
            <a:clrChange>
              <a:clrFrom>
                <a:srgbClr val="C3C8D2"/>
              </a:clrFrom>
              <a:clrTo>
                <a:srgbClr val="C3C8D2">
                  <a:alpha val="0"/>
                </a:srgbClr>
              </a:clrTo>
            </a:clrChange>
          </a:blip>
          <a:stretch>
            <a:fillRect/>
          </a:stretch>
        </p:blipFill>
        <p:spPr>
          <a:xfrm>
            <a:off x="2929163" y="2860310"/>
            <a:ext cx="3311185" cy="3335390"/>
          </a:xfrm>
          <a:prstGeom prst="rect">
            <a:avLst/>
          </a:prstGeom>
        </p:spPr>
      </p:pic>
      <p:pic>
        <p:nvPicPr>
          <p:cNvPr id="5" name="图片 4">
            <a:extLst>
              <a:ext uri="{FF2B5EF4-FFF2-40B4-BE49-F238E27FC236}">
                <a16:creationId xmlns:a16="http://schemas.microsoft.com/office/drawing/2014/main" id="{FD916A9C-FEA9-4666-D30C-6DF3EA6DAF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808" y="1839651"/>
            <a:ext cx="5018062" cy="38022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a:grpSpLocks/>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a:grpSpLocks/>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 name="文本框 2">
            <a:extLst>
              <a:ext uri="{FF2B5EF4-FFF2-40B4-BE49-F238E27FC236}">
                <a16:creationId xmlns:a16="http://schemas.microsoft.com/office/drawing/2014/main" id="{2C90B206-94B7-0A68-2964-32AFE464CB90}"/>
              </a:ext>
            </a:extLst>
          </p:cNvPr>
          <p:cNvSpPr txBox="1"/>
          <p:nvPr/>
        </p:nvSpPr>
        <p:spPr>
          <a:xfrm>
            <a:off x="683581" y="310218"/>
            <a:ext cx="3790765" cy="523220"/>
          </a:xfrm>
          <a:prstGeom prst="rect">
            <a:avLst/>
          </a:prstGeom>
          <a:noFill/>
        </p:spPr>
        <p:txBody>
          <a:bodyPr wrap="square" rtlCol="0">
            <a:spAutoFit/>
          </a:bodyPr>
          <a:lstStyle/>
          <a:p>
            <a:pPr eaLnBrk="1" fontAlgn="auto" hangingPunct="1">
              <a:spcBef>
                <a:spcPts val="0"/>
              </a:spcBef>
              <a:spcAft>
                <a:spcPts val="0"/>
              </a:spcAft>
              <a:defRPr/>
            </a:pPr>
            <a:r>
              <a:rPr lang="zh-CN" altLang="en-US" sz="2800" dirty="0">
                <a:solidFill>
                  <a:srgbClr val="1570C1"/>
                </a:solidFill>
                <a:latin typeface="微软雅黑" panose="020B0503020204020204" pitchFamily="34" charset="-122"/>
                <a:ea typeface="微软雅黑" panose="020B0503020204020204" pitchFamily="34" charset="-122"/>
              </a:rPr>
              <a:t>实物拼装</a:t>
            </a:r>
          </a:p>
        </p:txBody>
      </p:sp>
      <p:pic>
        <p:nvPicPr>
          <p:cNvPr id="6" name="图片 5">
            <a:extLst>
              <a:ext uri="{FF2B5EF4-FFF2-40B4-BE49-F238E27FC236}">
                <a16:creationId xmlns:a16="http://schemas.microsoft.com/office/drawing/2014/main" id="{96C3A88A-D2EA-58FB-1E45-E549DD935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167187" y="0"/>
            <a:ext cx="3857625" cy="6858000"/>
          </a:xfrm>
          <a:prstGeom prst="rect">
            <a:avLst/>
          </a:prstGeom>
        </p:spPr>
      </p:pic>
    </p:spTree>
    <p:extLst>
      <p:ext uri="{BB962C8B-B14F-4D97-AF65-F5344CB8AC3E}">
        <p14:creationId xmlns:p14="http://schemas.microsoft.com/office/powerpoint/2010/main" val="2369508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a:grpSpLocks/>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a:grpSpLocks/>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 name="文本框 2">
            <a:extLst>
              <a:ext uri="{FF2B5EF4-FFF2-40B4-BE49-F238E27FC236}">
                <a16:creationId xmlns:a16="http://schemas.microsoft.com/office/drawing/2014/main" id="{2C90B206-94B7-0A68-2964-32AFE464CB90}"/>
              </a:ext>
            </a:extLst>
          </p:cNvPr>
          <p:cNvSpPr txBox="1"/>
          <p:nvPr/>
        </p:nvSpPr>
        <p:spPr>
          <a:xfrm>
            <a:off x="683581" y="310218"/>
            <a:ext cx="6511978" cy="523220"/>
          </a:xfrm>
          <a:prstGeom prst="rect">
            <a:avLst/>
          </a:prstGeom>
          <a:noFill/>
        </p:spPr>
        <p:txBody>
          <a:bodyPr wrap="square" rtlCol="0">
            <a:spAutoFit/>
          </a:bodyPr>
          <a:lstStyle/>
          <a:p>
            <a:pPr eaLnBrk="1" fontAlgn="auto" hangingPunct="1">
              <a:spcBef>
                <a:spcPts val="0"/>
              </a:spcBef>
              <a:spcAft>
                <a:spcPts val="0"/>
              </a:spcAft>
              <a:defRPr/>
            </a:pPr>
            <a:r>
              <a:rPr lang="zh-CN" altLang="en-US" sz="2800" dirty="0">
                <a:solidFill>
                  <a:srgbClr val="1570C1"/>
                </a:solidFill>
                <a:latin typeface="微软雅黑" panose="020B0503020204020204" pitchFamily="34" charset="-122"/>
                <a:ea typeface="微软雅黑" panose="020B0503020204020204" pitchFamily="34" charset="-122"/>
              </a:rPr>
              <a:t>实物拼装</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三面基本</a:t>
            </a:r>
            <a:r>
              <a:rPr lang="en-US" altLang="zh-CN" sz="2800" dirty="0" err="1">
                <a:solidFill>
                  <a:srgbClr val="1570C1"/>
                </a:solidFill>
                <a:latin typeface="微软雅黑" panose="020B0503020204020204" pitchFamily="34" charset="-122"/>
                <a:ea typeface="微软雅黑" panose="020B0503020204020204" pitchFamily="34" charset="-122"/>
              </a:rPr>
              <a:t>bricard</a:t>
            </a:r>
            <a:r>
              <a:rPr lang="zh-CN" altLang="en-US" sz="2800" dirty="0">
                <a:solidFill>
                  <a:srgbClr val="1570C1"/>
                </a:solidFill>
                <a:latin typeface="微软雅黑" panose="020B0503020204020204" pitchFamily="34" charset="-122"/>
                <a:ea typeface="微软雅黑" panose="020B0503020204020204" pitchFamily="34" charset="-122"/>
              </a:rPr>
              <a:t>机构</a:t>
            </a:r>
          </a:p>
        </p:txBody>
      </p:sp>
      <p:pic>
        <p:nvPicPr>
          <p:cNvPr id="4" name="64AC0F64CF7A53AD7CC4F0929763F013">
            <a:hlinkClick r:id="" action="ppaction://media"/>
            <a:extLst>
              <a:ext uri="{FF2B5EF4-FFF2-40B4-BE49-F238E27FC236}">
                <a16:creationId xmlns:a16="http://schemas.microsoft.com/office/drawing/2014/main" id="{6C4156D9-52A2-2919-1CD5-16DA9E13EE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0029" y="1338867"/>
            <a:ext cx="7431941" cy="4180266"/>
          </a:xfrm>
          <a:prstGeom prst="rect">
            <a:avLst/>
          </a:prstGeom>
        </p:spPr>
      </p:pic>
    </p:spTree>
    <p:extLst>
      <p:ext uri="{BB962C8B-B14F-4D97-AF65-F5344CB8AC3E}">
        <p14:creationId xmlns:p14="http://schemas.microsoft.com/office/powerpoint/2010/main" val="309189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个人工作总结</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刘宇轩</a:t>
            </a:r>
            <a:endParaRPr lang="zh-CN" sz="2800" dirty="0">
              <a:solidFill>
                <a:srgbClr val="1570C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28701" y="1398070"/>
            <a:ext cx="6983264" cy="2104872"/>
          </a:xfrm>
          <a:prstGeom prst="rect">
            <a:avLst/>
          </a:prstGeom>
          <a:noFill/>
        </p:spPr>
        <p:txBody>
          <a:bodyPr wrap="square" rtlCol="0">
            <a:spAutoFit/>
          </a:bodyPr>
          <a:lstStyle/>
          <a:p>
            <a:pPr fontAlgn="auto">
              <a:lnSpc>
                <a:spcPct val="150000"/>
              </a:lnSpc>
            </a:pPr>
            <a:r>
              <a:rPr lang="zh-CN" altLang="en-US" dirty="0">
                <a:latin typeface="黑体" panose="02010609060101010101" pitchFamily="49" charset="-122"/>
                <a:ea typeface="黑体" panose="02010609060101010101" pitchFamily="49" charset="-122"/>
              </a:rPr>
              <a:t>    主要工作：统筹分配任务，可展机构设计计算，可展机构</a:t>
            </a:r>
            <a:r>
              <a:rPr lang="en-US" altLang="zh-CN" dirty="0" err="1">
                <a:latin typeface="黑体" panose="02010609060101010101" pitchFamily="49" charset="-122"/>
                <a:ea typeface="黑体" panose="02010609060101010101" pitchFamily="49" charset="-122"/>
              </a:rPr>
              <a:t>solidworks</a:t>
            </a:r>
            <a:r>
              <a:rPr lang="zh-CN" altLang="en-US" dirty="0">
                <a:latin typeface="黑体" panose="02010609060101010101" pitchFamily="49" charset="-122"/>
                <a:ea typeface="黑体" panose="02010609060101010101" pitchFamily="49" charset="-122"/>
              </a:rPr>
              <a:t>运动模型建模，运动学仿真分析，驱动机构设计，设计计算实物位置和配件参数，进行零件制作，实物制作和调试。</a:t>
            </a:r>
          </a:p>
          <a:p>
            <a:pPr fontAlgn="auto">
              <a:lnSpc>
                <a:spcPct val="150000"/>
              </a:lnSpc>
            </a:pPr>
            <a:r>
              <a:rPr lang="zh-CN" altLang="en-US" dirty="0">
                <a:latin typeface="黑体" panose="02010609060101010101" pitchFamily="49" charset="-122"/>
                <a:ea typeface="黑体" panose="02010609060101010101" pitchFamily="49" charset="-122"/>
              </a:rPr>
              <a:t>    </a:t>
            </a:r>
          </a:p>
          <a:p>
            <a:pPr fontAlgn="auto">
              <a:lnSpc>
                <a:spcPct val="150000"/>
              </a:lnSpc>
            </a:pPr>
            <a:r>
              <a:rPr lang="zh-CN" altLang="en-US" dirty="0">
                <a:latin typeface="黑体" panose="02010609060101010101" pitchFamily="49" charset="-122"/>
                <a:ea typeface="黑体" panose="02010609060101010101" pitchFamily="49" charset="-122"/>
              </a:rPr>
              <a:t>    </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6" name="AutoShape 2" descr="查看源图像"/>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查看源图像"/>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查看源图像"/>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1" name="图片 10">
            <a:extLst>
              <a:ext uri="{FF2B5EF4-FFF2-40B4-BE49-F238E27FC236}">
                <a16:creationId xmlns:a16="http://schemas.microsoft.com/office/drawing/2014/main" id="{7D2EABB0-C3C0-F107-CC32-8D120CA3FEC6}"/>
              </a:ext>
            </a:extLst>
          </p:cNvPr>
          <p:cNvPicPr>
            <a:picLocks noChangeAspect="1"/>
          </p:cNvPicPr>
          <p:nvPr/>
        </p:nvPicPr>
        <p:blipFill>
          <a:blip r:embed="rId2"/>
          <a:stretch>
            <a:fillRect/>
          </a:stretch>
        </p:blipFill>
        <p:spPr>
          <a:xfrm>
            <a:off x="9193925" y="3373663"/>
            <a:ext cx="2342117" cy="2922464"/>
          </a:xfrm>
          <a:prstGeom prst="rect">
            <a:avLst/>
          </a:prstGeom>
        </p:spPr>
      </p:pic>
      <p:pic>
        <p:nvPicPr>
          <p:cNvPr id="13" name="图片 12">
            <a:extLst>
              <a:ext uri="{FF2B5EF4-FFF2-40B4-BE49-F238E27FC236}">
                <a16:creationId xmlns:a16="http://schemas.microsoft.com/office/drawing/2014/main" id="{7F33A879-0594-AA26-B069-4F942CA18CC2}"/>
              </a:ext>
            </a:extLst>
          </p:cNvPr>
          <p:cNvPicPr>
            <a:picLocks noChangeAspect="1"/>
          </p:cNvPicPr>
          <p:nvPr/>
        </p:nvPicPr>
        <p:blipFill>
          <a:blip r:embed="rId3"/>
          <a:stretch>
            <a:fillRect/>
          </a:stretch>
        </p:blipFill>
        <p:spPr>
          <a:xfrm>
            <a:off x="1309738" y="2863812"/>
            <a:ext cx="3139655" cy="2111439"/>
          </a:xfrm>
          <a:prstGeom prst="rect">
            <a:avLst/>
          </a:prstGeom>
        </p:spPr>
      </p:pic>
      <p:pic>
        <p:nvPicPr>
          <p:cNvPr id="14" name="图片 13">
            <a:extLst>
              <a:ext uri="{FF2B5EF4-FFF2-40B4-BE49-F238E27FC236}">
                <a16:creationId xmlns:a16="http://schemas.microsoft.com/office/drawing/2014/main" id="{05B5DDC4-F71D-9C2F-E74B-6D0FE2D0B04B}"/>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3017" y="4413804"/>
            <a:ext cx="4244331" cy="2007970"/>
          </a:xfrm>
          <a:prstGeom prst="rect">
            <a:avLst/>
          </a:prstGeom>
          <a:noFill/>
          <a:ln>
            <a:noFill/>
          </a:ln>
        </p:spPr>
      </p:pic>
      <p:pic>
        <p:nvPicPr>
          <p:cNvPr id="15" name="图片 14">
            <a:extLst>
              <a:ext uri="{FF2B5EF4-FFF2-40B4-BE49-F238E27FC236}">
                <a16:creationId xmlns:a16="http://schemas.microsoft.com/office/drawing/2014/main" id="{7A6EBDE3-25BD-CC3F-FD23-EAF96D8A8DD0}"/>
              </a:ext>
            </a:extLst>
          </p:cNvPr>
          <p:cNvPicPr>
            <a:picLocks noChangeAspect="1"/>
          </p:cNvPicPr>
          <p:nvPr/>
        </p:nvPicPr>
        <p:blipFill>
          <a:blip r:embed="rId5">
            <a:clrChange>
              <a:clrFrom>
                <a:srgbClr val="C3C8D2"/>
              </a:clrFrom>
              <a:clrTo>
                <a:srgbClr val="C3C8D2">
                  <a:alpha val="0"/>
                </a:srgbClr>
              </a:clrTo>
            </a:clrChange>
          </a:blip>
          <a:stretch>
            <a:fillRect/>
          </a:stretch>
        </p:blipFill>
        <p:spPr>
          <a:xfrm>
            <a:off x="7119686" y="1311480"/>
            <a:ext cx="2736529" cy="2446438"/>
          </a:xfrm>
          <a:prstGeom prst="rect">
            <a:avLst/>
          </a:prstGeom>
        </p:spPr>
      </p:pic>
      <p:pic>
        <p:nvPicPr>
          <p:cNvPr id="19" name="图片 18">
            <a:extLst>
              <a:ext uri="{FF2B5EF4-FFF2-40B4-BE49-F238E27FC236}">
                <a16:creationId xmlns:a16="http://schemas.microsoft.com/office/drawing/2014/main" id="{698F773D-22CA-52FA-03B4-325D9B3414CF}"/>
              </a:ext>
            </a:extLst>
          </p:cNvPr>
          <p:cNvPicPr>
            <a:picLocks noChangeAspect="1"/>
          </p:cNvPicPr>
          <p:nvPr/>
        </p:nvPicPr>
        <p:blipFill>
          <a:blip r:embed="rId6"/>
          <a:stretch>
            <a:fillRect/>
          </a:stretch>
        </p:blipFill>
        <p:spPr>
          <a:xfrm>
            <a:off x="1345314" y="4969828"/>
            <a:ext cx="3279786" cy="1434701"/>
          </a:xfrm>
          <a:prstGeom prst="rect">
            <a:avLst/>
          </a:prstGeom>
        </p:spPr>
      </p:pic>
      <p:pic>
        <p:nvPicPr>
          <p:cNvPr id="20" name="图片 19">
            <a:extLst>
              <a:ext uri="{FF2B5EF4-FFF2-40B4-BE49-F238E27FC236}">
                <a16:creationId xmlns:a16="http://schemas.microsoft.com/office/drawing/2014/main" id="{FA6084F8-9479-29FA-A470-7DD3F3EA7F6A}"/>
              </a:ext>
            </a:extLst>
          </p:cNvPr>
          <p:cNvPicPr>
            <a:picLocks noChangeAspect="1"/>
          </p:cNvPicPr>
          <p:nvPr/>
        </p:nvPicPr>
        <p:blipFill rotWithShape="1">
          <a:blip r:embed="rId7"/>
          <a:srcRect l="9131" t="8711" b="6000"/>
          <a:stretch/>
        </p:blipFill>
        <p:spPr>
          <a:xfrm>
            <a:off x="5001238" y="2830453"/>
            <a:ext cx="2494323" cy="1423437"/>
          </a:xfrm>
          <a:prstGeom prst="rect">
            <a:avLst/>
          </a:prstGeom>
        </p:spPr>
      </p:pic>
      <p:pic>
        <p:nvPicPr>
          <p:cNvPr id="22" name="图片 21">
            <a:extLst>
              <a:ext uri="{FF2B5EF4-FFF2-40B4-BE49-F238E27FC236}">
                <a16:creationId xmlns:a16="http://schemas.microsoft.com/office/drawing/2014/main" id="{4873B3F7-60DE-EF7B-7912-A32B776CDCA6}"/>
              </a:ext>
            </a:extLst>
          </p:cNvPr>
          <p:cNvPicPr>
            <a:picLocks noChangeAspect="1"/>
          </p:cNvPicPr>
          <p:nvPr/>
        </p:nvPicPr>
        <p:blipFill>
          <a:blip r:embed="rId8"/>
          <a:stretch>
            <a:fillRect/>
          </a:stretch>
        </p:blipFill>
        <p:spPr>
          <a:xfrm>
            <a:off x="9193925" y="1465074"/>
            <a:ext cx="2500307" cy="1605540"/>
          </a:xfrm>
          <a:prstGeom prst="rect">
            <a:avLst/>
          </a:prstGeom>
        </p:spPr>
      </p:pic>
    </p:spTree>
    <p:extLst>
      <p:ext uri="{BB962C8B-B14F-4D97-AF65-F5344CB8AC3E}">
        <p14:creationId xmlns:p14="http://schemas.microsoft.com/office/powerpoint/2010/main" val="2615555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
          <p:cNvGrpSpPr/>
          <p:nvPr/>
        </p:nvGrpSpPr>
        <p:grpSpPr bwMode="auto">
          <a:xfrm flipH="1">
            <a:off x="11182349" y="0"/>
            <a:ext cx="1009651" cy="1009650"/>
            <a:chOff x="0" y="0"/>
            <a:chExt cx="3600450" cy="3600450"/>
          </a:xfrm>
        </p:grpSpPr>
        <p:sp>
          <p:nvSpPr>
            <p:cNvPr id="4" name="直角三角形 3"/>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6" name="组合 14"/>
          <p:cNvGrpSpPr/>
          <p:nvPr/>
        </p:nvGrpSpPr>
        <p:grpSpPr bwMode="auto">
          <a:xfrm flipV="1">
            <a:off x="1" y="5829300"/>
            <a:ext cx="1028700" cy="1028700"/>
            <a:chOff x="0" y="0"/>
            <a:chExt cx="3600450" cy="3600450"/>
          </a:xfrm>
        </p:grpSpPr>
        <p:sp>
          <p:nvSpPr>
            <p:cNvPr id="7" name="直角三角形 6"/>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文本框 17"/>
          <p:cNvSpPr txBox="1">
            <a:spLocks noChangeArrowheads="1"/>
          </p:cNvSpPr>
          <p:nvPr/>
        </p:nvSpPr>
        <p:spPr bwMode="auto">
          <a:xfrm>
            <a:off x="849315" y="478156"/>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个人工作总结</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冒惠敏</a:t>
            </a:r>
          </a:p>
        </p:txBody>
      </p:sp>
      <p:sp>
        <p:nvSpPr>
          <p:cNvPr id="10" name="文本框 9"/>
          <p:cNvSpPr txBox="1"/>
          <p:nvPr/>
        </p:nvSpPr>
        <p:spPr>
          <a:xfrm>
            <a:off x="2702044" y="1694016"/>
            <a:ext cx="6786537" cy="645160"/>
          </a:xfrm>
          <a:prstGeom prst="rect">
            <a:avLst/>
          </a:prstGeom>
          <a:noFill/>
        </p:spPr>
        <p:txBody>
          <a:bodyPr wrap="square">
            <a:spAutoFit/>
          </a:bodyPr>
          <a:lstStyle/>
          <a:p>
            <a:pPr indent="304800" algn="just">
              <a:lnSpc>
                <a:spcPct val="150000"/>
              </a:lnSpc>
            </a:pPr>
            <a:r>
              <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rPr>
              <a:t>   </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custDataLst>
              <p:tags r:id="rId1"/>
            </p:custDataLst>
          </p:nvPr>
        </p:nvSpPr>
        <p:spPr>
          <a:xfrm>
            <a:off x="6414770" y="3211830"/>
            <a:ext cx="4944110" cy="2548255"/>
          </a:xfrm>
          <a:prstGeom prst="rect">
            <a:avLst/>
          </a:prstGeom>
          <a:noFill/>
          <a:ln>
            <a:solidFill>
              <a:srgbClr val="096492"/>
            </a:solidFill>
          </a:ln>
        </p:spPr>
        <p:style>
          <a:lnRef idx="2">
            <a:srgbClr val="096492">
              <a:shade val="50000"/>
            </a:srgbClr>
          </a:lnRef>
          <a:fillRef idx="1">
            <a:srgbClr val="096492"/>
          </a:fillRef>
          <a:effectRef idx="0">
            <a:srgbClr val="096492"/>
          </a:effectRef>
          <a:fontRef idx="minor">
            <a:srgbClr val="FFFFFF"/>
          </a:fontRef>
        </p:style>
        <p:txBody>
          <a:bodyPr wrap="square" rtlCol="0" anchor="ctr">
            <a:normAutofit/>
          </a:bodyPr>
          <a:lstStyle/>
          <a:p>
            <a:pPr algn="ctr"/>
            <a:endParaRPr lang="zh-CN" altLang="en-US">
              <a:solidFill>
                <a:srgbClr val="7F7F7F">
                  <a:lumMod val="25000"/>
                </a:srgbClr>
              </a:solidFill>
            </a:endParaRPr>
          </a:p>
        </p:txBody>
      </p:sp>
      <p:sp>
        <p:nvSpPr>
          <p:cNvPr id="36" name="文本框 35"/>
          <p:cNvSpPr txBox="1"/>
          <p:nvPr>
            <p:custDataLst>
              <p:tags r:id="rId2"/>
            </p:custDataLst>
          </p:nvPr>
        </p:nvSpPr>
        <p:spPr>
          <a:xfrm>
            <a:off x="6767313" y="3635576"/>
            <a:ext cx="4106214" cy="702892"/>
          </a:xfrm>
          <a:prstGeom prst="rect">
            <a:avLst/>
          </a:prstGeom>
        </p:spPr>
        <p:txBody>
          <a:bodyPr wrap="square">
            <a:normAutofit/>
          </a:bodyPr>
          <a:lstStyle>
            <a:defPPr>
              <a:defRPr lang="zh-CN"/>
            </a:defPPr>
            <a:lvl1pPr algn="ctr">
              <a:defRPr>
                <a:latin typeface="Calibri Light" panose="020F0302020204030204"/>
              </a:defRPr>
            </a:lvl1pPr>
          </a:lstStyle>
          <a:p>
            <a:r>
              <a:rPr lang="zh-CN" altLang="en-US" dirty="0">
                <a:latin typeface="Arial" panose="020B0604020202020204" pitchFamily="34" charset="0"/>
              </a:rPr>
              <a:t>根据预设球副大小确定外层板大小，通过配合使完全包络</a:t>
            </a:r>
          </a:p>
        </p:txBody>
      </p:sp>
      <p:sp>
        <p:nvSpPr>
          <p:cNvPr id="37" name="文本框 36"/>
          <p:cNvSpPr txBox="1"/>
          <p:nvPr>
            <p:custDataLst>
              <p:tags r:id="rId3"/>
            </p:custDataLst>
          </p:nvPr>
        </p:nvSpPr>
        <p:spPr>
          <a:xfrm>
            <a:off x="7052348" y="2960645"/>
            <a:ext cx="3534874" cy="467561"/>
          </a:xfrm>
          <a:prstGeom prst="rect">
            <a:avLst/>
          </a:prstGeom>
          <a:solidFill>
            <a:srgbClr val="1570C1"/>
          </a:solidFill>
          <a:ln>
            <a:noFill/>
          </a:ln>
        </p:spPr>
        <p:style>
          <a:lnRef idx="2">
            <a:srgbClr val="096492">
              <a:shade val="50000"/>
            </a:srgbClr>
          </a:lnRef>
          <a:fillRef idx="1">
            <a:srgbClr val="096492"/>
          </a:fillRef>
          <a:effectRef idx="0">
            <a:srgbClr val="096492"/>
          </a:effectRef>
          <a:fontRef idx="minor">
            <a:srgbClr val="FFFFFF"/>
          </a:fontRef>
        </p:style>
        <p:txBody>
          <a:bodyPr wrap="square" rtlCol="0" anchor="ctr">
            <a:normAutofit/>
          </a:bodyPr>
          <a:lstStyle>
            <a:defPPr>
              <a:defRPr lang="zh-CN"/>
            </a:defPPr>
            <a:lvl1pPr algn="ctr" fontAlgn="base">
              <a:spcBef>
                <a:spcPct val="0"/>
              </a:spcBef>
              <a:spcAft>
                <a:spcPct val="0"/>
              </a:spcAft>
              <a:defRPr sz="20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r>
              <a:rPr lang="zh-CN" altLang="en-US" dirty="0">
                <a:latin typeface="Arial" panose="020B0604020202020204" pitchFamily="34" charset="0"/>
                <a:ea typeface="黑体" panose="02010609060101010101" pitchFamily="49" charset="-122"/>
                <a:cs typeface="+mn-ea"/>
              </a:rPr>
              <a:t>后期调试与装配</a:t>
            </a:r>
          </a:p>
        </p:txBody>
      </p:sp>
      <p:sp>
        <p:nvSpPr>
          <p:cNvPr id="12" name="矩形 11"/>
          <p:cNvSpPr/>
          <p:nvPr>
            <p:custDataLst>
              <p:tags r:id="rId4"/>
            </p:custDataLst>
          </p:nvPr>
        </p:nvSpPr>
        <p:spPr>
          <a:xfrm>
            <a:off x="935355" y="3212465"/>
            <a:ext cx="5071745" cy="2546985"/>
          </a:xfrm>
          <a:prstGeom prst="rect">
            <a:avLst/>
          </a:prstGeom>
          <a:noFill/>
          <a:ln>
            <a:solidFill>
              <a:srgbClr val="096492"/>
            </a:solidFill>
          </a:ln>
        </p:spPr>
        <p:style>
          <a:lnRef idx="2">
            <a:srgbClr val="096492">
              <a:shade val="50000"/>
            </a:srgbClr>
          </a:lnRef>
          <a:fillRef idx="1">
            <a:srgbClr val="096492"/>
          </a:fillRef>
          <a:effectRef idx="0">
            <a:srgbClr val="096492"/>
          </a:effectRef>
          <a:fontRef idx="minor">
            <a:srgbClr val="FFFFFF"/>
          </a:fontRef>
        </p:style>
        <p:txBody>
          <a:bodyPr wrap="square" rtlCol="0" anchor="ctr">
            <a:normAutofit/>
          </a:bodyPr>
          <a:lstStyle/>
          <a:p>
            <a:pPr algn="ctr"/>
            <a:endParaRPr lang="zh-CN" altLang="en-US">
              <a:solidFill>
                <a:srgbClr val="7F7F7F">
                  <a:lumMod val="25000"/>
                </a:srgbClr>
              </a:solidFill>
            </a:endParaRPr>
          </a:p>
        </p:txBody>
      </p:sp>
      <p:sp>
        <p:nvSpPr>
          <p:cNvPr id="38" name="文本框 37"/>
          <p:cNvSpPr txBox="1"/>
          <p:nvPr>
            <p:custDataLst>
              <p:tags r:id="rId5"/>
            </p:custDataLst>
          </p:nvPr>
        </p:nvSpPr>
        <p:spPr>
          <a:xfrm>
            <a:off x="1319097" y="3665605"/>
            <a:ext cx="4106214" cy="672985"/>
          </a:xfrm>
          <a:prstGeom prst="rect">
            <a:avLst/>
          </a:prstGeom>
        </p:spPr>
        <p:txBody>
          <a:bodyPr wrap="square">
            <a:normAutofit/>
          </a:bodyPr>
          <a:lstStyle>
            <a:defPPr>
              <a:defRPr lang="zh-CN"/>
            </a:defPPr>
            <a:lvl1pPr algn="ctr">
              <a:defRPr>
                <a:latin typeface="Calibri Light" panose="020F0302020204030204"/>
              </a:defRPr>
            </a:lvl1pPr>
          </a:lstStyle>
          <a:p>
            <a:r>
              <a:rPr lang="en-US" altLang="zh-CN" dirty="0">
                <a:latin typeface="Arial" panose="020B0604020202020204" pitchFamily="34" charset="0"/>
              </a:rPr>
              <a:t>I</a:t>
            </a:r>
            <a:r>
              <a:rPr lang="zh-CN" altLang="en-US" dirty="0">
                <a:latin typeface="Arial" panose="020B0604020202020204" pitchFamily="34" charset="0"/>
              </a:rPr>
              <a:t>类转动副的建模</a:t>
            </a:r>
          </a:p>
          <a:p>
            <a:r>
              <a:rPr lang="zh-CN" altLang="en-US" dirty="0">
                <a:latin typeface="Arial" panose="020B0604020202020204" pitchFamily="34" charset="0"/>
              </a:rPr>
              <a:t>基于理论模型的截角八面体建模</a:t>
            </a:r>
          </a:p>
          <a:p>
            <a:endParaRPr lang="zh-CN" altLang="en-US" dirty="0">
              <a:latin typeface="Arial" panose="020B0604020202020204" pitchFamily="34" charset="0"/>
            </a:endParaRPr>
          </a:p>
        </p:txBody>
      </p:sp>
      <p:sp>
        <p:nvSpPr>
          <p:cNvPr id="39" name="文本框 38"/>
          <p:cNvSpPr txBox="1"/>
          <p:nvPr>
            <p:custDataLst>
              <p:tags r:id="rId6"/>
            </p:custDataLst>
          </p:nvPr>
        </p:nvSpPr>
        <p:spPr>
          <a:xfrm>
            <a:off x="1604768" y="2980330"/>
            <a:ext cx="3534874" cy="447666"/>
          </a:xfrm>
          <a:prstGeom prst="rect">
            <a:avLst/>
          </a:prstGeom>
          <a:solidFill>
            <a:srgbClr val="1570C1"/>
          </a:solidFill>
          <a:ln>
            <a:noFill/>
          </a:ln>
        </p:spPr>
        <p:style>
          <a:lnRef idx="2">
            <a:srgbClr val="096492">
              <a:shade val="50000"/>
            </a:srgbClr>
          </a:lnRef>
          <a:fillRef idx="1">
            <a:srgbClr val="096492"/>
          </a:fillRef>
          <a:effectRef idx="0">
            <a:srgbClr val="096492"/>
          </a:effectRef>
          <a:fontRef idx="minor">
            <a:srgbClr val="FFFFFF"/>
          </a:fontRef>
        </p:style>
        <p:txBody>
          <a:bodyPr wrap="square" rtlCol="0" anchor="ctr">
            <a:normAutofit/>
          </a:bodyPr>
          <a:lstStyle>
            <a:defPPr>
              <a:defRPr lang="zh-CN"/>
            </a:defPPr>
            <a:lvl1pPr algn="ctr" fontAlgn="base">
              <a:spcBef>
                <a:spcPct val="0"/>
              </a:spcBef>
              <a:spcAft>
                <a:spcPct val="0"/>
              </a:spcAft>
              <a:defRPr sz="20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r>
              <a:rPr lang="zh-CN" altLang="en-US" dirty="0">
                <a:latin typeface="Arial" panose="020B0604020202020204" pitchFamily="34" charset="0"/>
                <a:ea typeface="黑体" panose="02010609060101010101" pitchFamily="49" charset="-122"/>
                <a:cs typeface="+mn-ea"/>
              </a:rPr>
              <a:t>中期建模</a:t>
            </a:r>
          </a:p>
        </p:txBody>
      </p:sp>
      <p:sp>
        <p:nvSpPr>
          <p:cNvPr id="13" name="矩形 12"/>
          <p:cNvSpPr/>
          <p:nvPr>
            <p:custDataLst>
              <p:tags r:id="rId7"/>
            </p:custDataLst>
          </p:nvPr>
        </p:nvSpPr>
        <p:spPr>
          <a:xfrm>
            <a:off x="3841750" y="1607820"/>
            <a:ext cx="4508500" cy="835025"/>
          </a:xfrm>
          <a:prstGeom prst="rect">
            <a:avLst/>
          </a:prstGeom>
          <a:noFill/>
          <a:ln>
            <a:solidFill>
              <a:srgbClr val="55A3A8"/>
            </a:solidFill>
          </a:ln>
        </p:spPr>
        <p:style>
          <a:lnRef idx="2">
            <a:srgbClr val="096492">
              <a:shade val="50000"/>
            </a:srgbClr>
          </a:lnRef>
          <a:fillRef idx="1">
            <a:srgbClr val="096492"/>
          </a:fillRef>
          <a:effectRef idx="0">
            <a:srgbClr val="096492"/>
          </a:effectRef>
          <a:fontRef idx="minor">
            <a:srgbClr val="FFFFFF"/>
          </a:fontRef>
        </p:style>
        <p:txBody>
          <a:bodyPr wrap="square" rtlCol="0" anchor="ctr">
            <a:normAutofit/>
          </a:bodyPr>
          <a:lstStyle/>
          <a:p>
            <a:pPr algn="ctr"/>
            <a:endParaRPr lang="zh-CN" altLang="en-US">
              <a:solidFill>
                <a:srgbClr val="7F7F7F">
                  <a:lumMod val="25000"/>
                </a:srgbClr>
              </a:solidFill>
            </a:endParaRPr>
          </a:p>
        </p:txBody>
      </p:sp>
      <p:sp>
        <p:nvSpPr>
          <p:cNvPr id="40" name="文本框 39"/>
          <p:cNvSpPr txBox="1"/>
          <p:nvPr>
            <p:custDataLst>
              <p:tags r:id="rId8"/>
            </p:custDataLst>
          </p:nvPr>
        </p:nvSpPr>
        <p:spPr>
          <a:xfrm>
            <a:off x="4042892" y="1769552"/>
            <a:ext cx="4106214" cy="672985"/>
          </a:xfrm>
          <a:prstGeom prst="rect">
            <a:avLst/>
          </a:prstGeom>
        </p:spPr>
        <p:txBody>
          <a:bodyPr wrap="square">
            <a:normAutofit/>
          </a:bodyPr>
          <a:lstStyle>
            <a:defPPr>
              <a:defRPr lang="zh-CN"/>
            </a:defPPr>
            <a:lvl1pPr algn="ctr">
              <a:defRPr>
                <a:latin typeface="Calibri Light" panose="020F0302020204030204"/>
              </a:defRPr>
            </a:lvl1pPr>
          </a:lstStyle>
          <a:p>
            <a:r>
              <a:rPr lang="zh-CN" altLang="en-US" dirty="0">
                <a:latin typeface="Arial" panose="020B0604020202020204" pitchFamily="34" charset="0"/>
              </a:rPr>
              <a:t>确定项目目标指标</a:t>
            </a:r>
          </a:p>
          <a:p>
            <a:r>
              <a:rPr lang="zh-CN" altLang="en-US" dirty="0">
                <a:latin typeface="Arial" panose="020B0604020202020204" pitchFamily="34" charset="0"/>
              </a:rPr>
              <a:t>调查项目背景</a:t>
            </a:r>
          </a:p>
        </p:txBody>
      </p:sp>
      <p:sp>
        <p:nvSpPr>
          <p:cNvPr id="41" name="文本框 40"/>
          <p:cNvSpPr txBox="1"/>
          <p:nvPr>
            <p:custDataLst>
              <p:tags r:id="rId9"/>
            </p:custDataLst>
          </p:nvPr>
        </p:nvSpPr>
        <p:spPr>
          <a:xfrm>
            <a:off x="4327927" y="1342087"/>
            <a:ext cx="3534874" cy="447666"/>
          </a:xfrm>
          <a:prstGeom prst="rect">
            <a:avLst/>
          </a:prstGeom>
          <a:solidFill>
            <a:srgbClr val="1570C1"/>
          </a:solidFill>
          <a:ln>
            <a:noFill/>
          </a:ln>
        </p:spPr>
        <p:style>
          <a:lnRef idx="2">
            <a:srgbClr val="096492">
              <a:shade val="50000"/>
            </a:srgbClr>
          </a:lnRef>
          <a:fillRef idx="1">
            <a:srgbClr val="096492"/>
          </a:fillRef>
          <a:effectRef idx="0">
            <a:srgbClr val="096492"/>
          </a:effectRef>
          <a:fontRef idx="minor">
            <a:srgbClr val="FFFFFF"/>
          </a:fontRef>
        </p:style>
        <p:txBody>
          <a:bodyPr wrap="square" rtlCol="0" anchor="ctr">
            <a:normAutofit/>
          </a:bodyPr>
          <a:lstStyle>
            <a:defPPr>
              <a:defRPr lang="zh-CN"/>
            </a:defPPr>
            <a:lvl1pPr algn="ctr" fontAlgn="base">
              <a:spcBef>
                <a:spcPct val="0"/>
              </a:spcBef>
              <a:spcAft>
                <a:spcPct val="0"/>
              </a:spcAft>
              <a:defRPr sz="20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r>
              <a:rPr lang="zh-CN" altLang="en-US">
                <a:latin typeface="Arial" panose="020B0604020202020204" pitchFamily="34" charset="0"/>
                <a:ea typeface="黑体" panose="02010609060101010101" pitchFamily="49" charset="-122"/>
                <a:cs typeface="+mn-ea"/>
              </a:rPr>
              <a:t>前期准备</a:t>
            </a:r>
          </a:p>
        </p:txBody>
      </p:sp>
      <p:pic>
        <p:nvPicPr>
          <p:cNvPr id="2" name="图片 1"/>
          <p:cNvPicPr>
            <a:picLocks noChangeAspect="1"/>
          </p:cNvPicPr>
          <p:nvPr/>
        </p:nvPicPr>
        <p:blipFill>
          <a:blip r:embed="rId13"/>
          <a:stretch>
            <a:fillRect/>
          </a:stretch>
        </p:blipFill>
        <p:spPr>
          <a:xfrm>
            <a:off x="4404360" y="4405630"/>
            <a:ext cx="1348105" cy="1353820"/>
          </a:xfrm>
          <a:prstGeom prst="rect">
            <a:avLst/>
          </a:prstGeom>
          <a:noFill/>
          <a:ln>
            <a:noFill/>
          </a:ln>
        </p:spPr>
      </p:pic>
      <p:pic>
        <p:nvPicPr>
          <p:cNvPr id="14" name="图片 13"/>
          <p:cNvPicPr>
            <a:picLocks noChangeAspect="1"/>
          </p:cNvPicPr>
          <p:nvPr>
            <p:custDataLst>
              <p:tags r:id="rId10"/>
            </p:custDataLst>
          </p:nvPr>
        </p:nvPicPr>
        <p:blipFill>
          <a:blip r:embed="rId14"/>
          <a:stretch>
            <a:fillRect/>
          </a:stretch>
        </p:blipFill>
        <p:spPr>
          <a:xfrm>
            <a:off x="1069975" y="4652645"/>
            <a:ext cx="1056640" cy="963930"/>
          </a:xfrm>
          <a:prstGeom prst="rect">
            <a:avLst/>
          </a:prstGeom>
        </p:spPr>
      </p:pic>
      <p:pic>
        <p:nvPicPr>
          <p:cNvPr id="15" name="图片 14"/>
          <p:cNvPicPr>
            <a:picLocks noChangeAspect="1"/>
          </p:cNvPicPr>
          <p:nvPr>
            <p:custDataLst>
              <p:tags r:id="rId11"/>
            </p:custDataLst>
          </p:nvPr>
        </p:nvPicPr>
        <p:blipFill>
          <a:blip r:embed="rId15"/>
          <a:srcRect l="14100" t="14271" r="20801" b="4764"/>
          <a:stretch>
            <a:fillRect/>
          </a:stretch>
        </p:blipFill>
        <p:spPr>
          <a:xfrm>
            <a:off x="2602230" y="4690110"/>
            <a:ext cx="1060450" cy="889635"/>
          </a:xfrm>
          <a:prstGeom prst="rect">
            <a:avLst/>
          </a:prstGeom>
        </p:spPr>
      </p:pic>
      <p:sp>
        <p:nvSpPr>
          <p:cNvPr id="16" name="虚尾箭头 15"/>
          <p:cNvSpPr/>
          <p:nvPr/>
        </p:nvSpPr>
        <p:spPr>
          <a:xfrm>
            <a:off x="2180590" y="4980940"/>
            <a:ext cx="393065" cy="22479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16"/>
          <a:stretch>
            <a:fillRect/>
          </a:stretch>
        </p:blipFill>
        <p:spPr>
          <a:xfrm>
            <a:off x="7601585" y="4598670"/>
            <a:ext cx="2993390" cy="957580"/>
          </a:xfrm>
          <a:prstGeom prst="rect">
            <a:avLst/>
          </a:prstGeom>
          <a:noFill/>
          <a:ln>
            <a:noFill/>
          </a:ln>
        </p:spPr>
      </p:pic>
      <p:pic>
        <p:nvPicPr>
          <p:cNvPr id="20" name="图片 19"/>
          <p:cNvPicPr>
            <a:picLocks noChangeAspect="1"/>
          </p:cNvPicPr>
          <p:nvPr/>
        </p:nvPicPr>
        <p:blipFill>
          <a:blip r:embed="rId17"/>
          <a:stretch>
            <a:fillRect/>
          </a:stretch>
        </p:blipFill>
        <p:spPr>
          <a:xfrm>
            <a:off x="1670050" y="1361440"/>
            <a:ext cx="1687830" cy="13112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127000">
              <a:schemeClr val="accent1">
                <a:alpha val="82000"/>
              </a:schemeClr>
            </a:glow>
            <a:reflection stA="32000" endPos="0" dist="50800" dir="5400000" sy="-100000" algn="bl" rotWithShape="0"/>
            <a:softEdge rad="152400"/>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729565" y="439907"/>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个人工作总结</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郭伟祺</a:t>
            </a:r>
            <a:endParaRPr lang="zh-CN" sz="2800" dirty="0">
              <a:solidFill>
                <a:srgbClr val="1570C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494F184-544A-43D9-8172-AFAA952995A0}"/>
              </a:ext>
            </a:extLst>
          </p:cNvPr>
          <p:cNvSpPr txBox="1"/>
          <p:nvPr/>
        </p:nvSpPr>
        <p:spPr>
          <a:xfrm>
            <a:off x="849315" y="1488665"/>
            <a:ext cx="10329862"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主要工作：需求调查、甘特图，可展机构球副、板块设计及工程图制作，可展机构</a:t>
            </a:r>
            <a:r>
              <a:rPr lang="en-US" altLang="zh-CN" dirty="0">
                <a:latin typeface="黑体" panose="02010609060101010101" pitchFamily="49" charset="-122"/>
                <a:ea typeface="黑体" panose="02010609060101010101" pitchFamily="49" charset="-122"/>
              </a:rPr>
              <a:t>solid works</a:t>
            </a:r>
            <a:r>
              <a:rPr lang="zh-CN" altLang="en-US" dirty="0">
                <a:latin typeface="黑体" panose="02010609060101010101" pitchFamily="49" charset="-122"/>
                <a:ea typeface="黑体" panose="02010609060101010101" pitchFamily="49" charset="-122"/>
              </a:rPr>
              <a:t>模型拼装，运动学仿真设计，剪式驱动结构设计，实物零件打印与零件拼装。</a:t>
            </a:r>
          </a:p>
        </p:txBody>
      </p:sp>
      <p:pic>
        <p:nvPicPr>
          <p:cNvPr id="10" name="图片 9">
            <a:extLst>
              <a:ext uri="{FF2B5EF4-FFF2-40B4-BE49-F238E27FC236}">
                <a16:creationId xmlns:a16="http://schemas.microsoft.com/office/drawing/2014/main" id="{397318BF-CF11-7936-4DB7-078805E07E43}"/>
              </a:ext>
            </a:extLst>
          </p:cNvPr>
          <p:cNvPicPr>
            <a:picLocks noChangeAspect="1"/>
          </p:cNvPicPr>
          <p:nvPr/>
        </p:nvPicPr>
        <p:blipFill>
          <a:blip r:embed="rId3"/>
          <a:stretch>
            <a:fillRect/>
          </a:stretch>
        </p:blipFill>
        <p:spPr>
          <a:xfrm>
            <a:off x="842686" y="2654492"/>
            <a:ext cx="2902553" cy="1676122"/>
          </a:xfrm>
          <a:prstGeom prst="rect">
            <a:avLst/>
          </a:prstGeom>
        </p:spPr>
      </p:pic>
      <p:pic>
        <p:nvPicPr>
          <p:cNvPr id="11" name="图片 10">
            <a:extLst>
              <a:ext uri="{FF2B5EF4-FFF2-40B4-BE49-F238E27FC236}">
                <a16:creationId xmlns:a16="http://schemas.microsoft.com/office/drawing/2014/main" id="{0D9563C7-D4C5-F921-508F-819B3A7C4A25}"/>
              </a:ext>
            </a:extLst>
          </p:cNvPr>
          <p:cNvPicPr>
            <a:picLocks noChangeAspect="1"/>
          </p:cNvPicPr>
          <p:nvPr/>
        </p:nvPicPr>
        <p:blipFill>
          <a:blip r:embed="rId4"/>
          <a:stretch>
            <a:fillRect/>
          </a:stretch>
        </p:blipFill>
        <p:spPr>
          <a:xfrm>
            <a:off x="4201681" y="2693215"/>
            <a:ext cx="3098574" cy="1598677"/>
          </a:xfrm>
          <a:prstGeom prst="rect">
            <a:avLst/>
          </a:prstGeom>
        </p:spPr>
      </p:pic>
      <p:pic>
        <p:nvPicPr>
          <p:cNvPr id="12" name="图片 11">
            <a:extLst>
              <a:ext uri="{FF2B5EF4-FFF2-40B4-BE49-F238E27FC236}">
                <a16:creationId xmlns:a16="http://schemas.microsoft.com/office/drawing/2014/main" id="{E9CF3E16-2056-9F23-37A3-7963BD463E6D}"/>
              </a:ext>
            </a:extLst>
          </p:cNvPr>
          <p:cNvPicPr>
            <a:picLocks noChangeAspect="1"/>
          </p:cNvPicPr>
          <p:nvPr/>
        </p:nvPicPr>
        <p:blipFill>
          <a:blip r:embed="rId5"/>
          <a:stretch>
            <a:fillRect/>
          </a:stretch>
        </p:blipFill>
        <p:spPr>
          <a:xfrm>
            <a:off x="7976881" y="2635370"/>
            <a:ext cx="2338803" cy="1734215"/>
          </a:xfrm>
          <a:prstGeom prst="rect">
            <a:avLst/>
          </a:prstGeom>
        </p:spPr>
      </p:pic>
      <p:pic>
        <p:nvPicPr>
          <p:cNvPr id="13" name="图片 12">
            <a:extLst>
              <a:ext uri="{FF2B5EF4-FFF2-40B4-BE49-F238E27FC236}">
                <a16:creationId xmlns:a16="http://schemas.microsoft.com/office/drawing/2014/main" id="{434DC6EE-7AD9-B7D3-6E5D-12CD6B823CAE}"/>
              </a:ext>
            </a:extLst>
          </p:cNvPr>
          <p:cNvPicPr>
            <a:picLocks noChangeAspect="1"/>
          </p:cNvPicPr>
          <p:nvPr/>
        </p:nvPicPr>
        <p:blipFill>
          <a:blip r:embed="rId6"/>
          <a:stretch>
            <a:fillRect/>
          </a:stretch>
        </p:blipFill>
        <p:spPr>
          <a:xfrm>
            <a:off x="631784" y="4499088"/>
            <a:ext cx="3246943" cy="1800693"/>
          </a:xfrm>
          <a:prstGeom prst="rect">
            <a:avLst/>
          </a:prstGeom>
        </p:spPr>
      </p:pic>
      <p:pic>
        <p:nvPicPr>
          <p:cNvPr id="14" name="图片 13">
            <a:extLst>
              <a:ext uri="{FF2B5EF4-FFF2-40B4-BE49-F238E27FC236}">
                <a16:creationId xmlns:a16="http://schemas.microsoft.com/office/drawing/2014/main" id="{EAEF1623-CC99-78DE-4DE3-BBA971985F99}"/>
              </a:ext>
            </a:extLst>
          </p:cNvPr>
          <p:cNvPicPr>
            <a:picLocks noChangeAspect="1"/>
          </p:cNvPicPr>
          <p:nvPr/>
        </p:nvPicPr>
        <p:blipFill>
          <a:blip r:embed="rId7"/>
          <a:stretch>
            <a:fillRect/>
          </a:stretch>
        </p:blipFill>
        <p:spPr>
          <a:xfrm>
            <a:off x="3962438" y="4302952"/>
            <a:ext cx="3520501" cy="2068587"/>
          </a:xfrm>
          <a:prstGeom prst="rect">
            <a:avLst/>
          </a:prstGeom>
        </p:spPr>
      </p:pic>
      <p:pic>
        <p:nvPicPr>
          <p:cNvPr id="15" name="图片 14">
            <a:extLst>
              <a:ext uri="{FF2B5EF4-FFF2-40B4-BE49-F238E27FC236}">
                <a16:creationId xmlns:a16="http://schemas.microsoft.com/office/drawing/2014/main" id="{8FF3EF3C-0BF6-4D5F-C18A-0AA5448EB2C3}"/>
              </a:ext>
            </a:extLst>
          </p:cNvPr>
          <p:cNvPicPr>
            <a:picLocks noChangeAspect="1"/>
          </p:cNvPicPr>
          <p:nvPr/>
        </p:nvPicPr>
        <p:blipFill>
          <a:blip r:embed="rId8"/>
          <a:stretch>
            <a:fillRect/>
          </a:stretch>
        </p:blipFill>
        <p:spPr>
          <a:xfrm>
            <a:off x="7834887" y="4410920"/>
            <a:ext cx="2995301" cy="1852649"/>
          </a:xfrm>
          <a:prstGeom prst="rect">
            <a:avLst/>
          </a:prstGeom>
        </p:spPr>
      </p:pic>
    </p:spTree>
    <p:extLst>
      <p:ext uri="{BB962C8B-B14F-4D97-AF65-F5344CB8AC3E}">
        <p14:creationId xmlns:p14="http://schemas.microsoft.com/office/powerpoint/2010/main" val="1068521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个人工作总结</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白韬</a:t>
            </a:r>
            <a:endParaRPr lang="zh-CN" sz="2800" dirty="0">
              <a:solidFill>
                <a:srgbClr val="1570C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494F184-544A-43D9-8172-AFAA952995A0}"/>
              </a:ext>
            </a:extLst>
          </p:cNvPr>
          <p:cNvSpPr txBox="1"/>
          <p:nvPr/>
        </p:nvSpPr>
        <p:spPr>
          <a:xfrm>
            <a:off x="849315" y="1488665"/>
            <a:ext cx="10329862"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主要工作：资料收集背景介绍，</a:t>
            </a:r>
            <a:r>
              <a:rPr lang="en-US" altLang="zh-CN" dirty="0" err="1">
                <a:latin typeface="黑体" panose="02010609060101010101" pitchFamily="49" charset="-122"/>
                <a:ea typeface="黑体" panose="02010609060101010101" pitchFamily="49" charset="-122"/>
              </a:rPr>
              <a:t>bricard</a:t>
            </a:r>
            <a:r>
              <a:rPr lang="zh-CN" altLang="en-US" dirty="0">
                <a:latin typeface="黑体" panose="02010609060101010101" pitchFamily="49" charset="-122"/>
                <a:ea typeface="黑体" panose="02010609060101010101" pitchFamily="49" charset="-122"/>
              </a:rPr>
              <a:t>资料收集，零件及标准件选用，仿真工作思路，转动副数据计算，预算分析与采购，实物零件打印与零件拼装。</a:t>
            </a:r>
          </a:p>
        </p:txBody>
      </p:sp>
      <p:pic>
        <p:nvPicPr>
          <p:cNvPr id="5" name="图片 4">
            <a:extLst>
              <a:ext uri="{FF2B5EF4-FFF2-40B4-BE49-F238E27FC236}">
                <a16:creationId xmlns:a16="http://schemas.microsoft.com/office/drawing/2014/main" id="{5CCEA17E-8046-34C8-3720-A8A575B4465B}"/>
              </a:ext>
            </a:extLst>
          </p:cNvPr>
          <p:cNvPicPr>
            <a:picLocks noChangeAspect="1"/>
          </p:cNvPicPr>
          <p:nvPr/>
        </p:nvPicPr>
        <p:blipFill>
          <a:blip r:embed="rId3"/>
          <a:stretch>
            <a:fillRect/>
          </a:stretch>
        </p:blipFill>
        <p:spPr>
          <a:xfrm>
            <a:off x="849315" y="2158054"/>
            <a:ext cx="3254429" cy="1824093"/>
          </a:xfrm>
          <a:prstGeom prst="rect">
            <a:avLst/>
          </a:prstGeom>
        </p:spPr>
      </p:pic>
      <p:pic>
        <p:nvPicPr>
          <p:cNvPr id="7" name="图片 6">
            <a:extLst>
              <a:ext uri="{FF2B5EF4-FFF2-40B4-BE49-F238E27FC236}">
                <a16:creationId xmlns:a16="http://schemas.microsoft.com/office/drawing/2014/main" id="{679EE5CC-115A-46B6-B26C-289365FA4E3F}"/>
              </a:ext>
            </a:extLst>
          </p:cNvPr>
          <p:cNvPicPr>
            <a:picLocks noChangeAspect="1"/>
          </p:cNvPicPr>
          <p:nvPr/>
        </p:nvPicPr>
        <p:blipFill>
          <a:blip r:embed="rId4"/>
          <a:stretch>
            <a:fillRect/>
          </a:stretch>
        </p:blipFill>
        <p:spPr>
          <a:xfrm>
            <a:off x="4468306" y="2134997"/>
            <a:ext cx="3249246" cy="1824094"/>
          </a:xfrm>
          <a:prstGeom prst="rect">
            <a:avLst/>
          </a:prstGeom>
        </p:spPr>
      </p:pic>
      <p:pic>
        <p:nvPicPr>
          <p:cNvPr id="18" name="图片 17">
            <a:extLst>
              <a:ext uri="{FF2B5EF4-FFF2-40B4-BE49-F238E27FC236}">
                <a16:creationId xmlns:a16="http://schemas.microsoft.com/office/drawing/2014/main" id="{A039FBDA-794A-6089-9581-8710893411C4}"/>
              </a:ext>
            </a:extLst>
          </p:cNvPr>
          <p:cNvPicPr>
            <a:picLocks noChangeAspect="1"/>
          </p:cNvPicPr>
          <p:nvPr/>
        </p:nvPicPr>
        <p:blipFill>
          <a:blip r:embed="rId5"/>
          <a:stretch>
            <a:fillRect/>
          </a:stretch>
        </p:blipFill>
        <p:spPr>
          <a:xfrm>
            <a:off x="8294493" y="2134996"/>
            <a:ext cx="3249246" cy="1823895"/>
          </a:xfrm>
          <a:prstGeom prst="rect">
            <a:avLst/>
          </a:prstGeom>
        </p:spPr>
      </p:pic>
      <p:pic>
        <p:nvPicPr>
          <p:cNvPr id="20" name="图片 19">
            <a:extLst>
              <a:ext uri="{FF2B5EF4-FFF2-40B4-BE49-F238E27FC236}">
                <a16:creationId xmlns:a16="http://schemas.microsoft.com/office/drawing/2014/main" id="{30E50541-F9A6-FA8A-A63F-98E94ED1DDF2}"/>
              </a:ext>
            </a:extLst>
          </p:cNvPr>
          <p:cNvPicPr>
            <a:picLocks noChangeAspect="1"/>
          </p:cNvPicPr>
          <p:nvPr/>
        </p:nvPicPr>
        <p:blipFill>
          <a:blip r:embed="rId6"/>
          <a:stretch>
            <a:fillRect/>
          </a:stretch>
        </p:blipFill>
        <p:spPr>
          <a:xfrm>
            <a:off x="849315" y="4304193"/>
            <a:ext cx="3253013" cy="1824093"/>
          </a:xfrm>
          <a:prstGeom prst="rect">
            <a:avLst/>
          </a:prstGeom>
        </p:spPr>
      </p:pic>
      <p:pic>
        <p:nvPicPr>
          <p:cNvPr id="22" name="图片 21">
            <a:extLst>
              <a:ext uri="{FF2B5EF4-FFF2-40B4-BE49-F238E27FC236}">
                <a16:creationId xmlns:a16="http://schemas.microsoft.com/office/drawing/2014/main" id="{065CB587-1E6E-143E-1B07-E236D650000D}"/>
              </a:ext>
            </a:extLst>
          </p:cNvPr>
          <p:cNvPicPr>
            <a:picLocks noChangeAspect="1"/>
          </p:cNvPicPr>
          <p:nvPr/>
        </p:nvPicPr>
        <p:blipFill>
          <a:blip r:embed="rId7"/>
          <a:stretch>
            <a:fillRect/>
          </a:stretch>
        </p:blipFill>
        <p:spPr>
          <a:xfrm>
            <a:off x="4468306" y="4304193"/>
            <a:ext cx="3252393" cy="1824093"/>
          </a:xfrm>
          <a:prstGeom prst="rect">
            <a:avLst/>
          </a:prstGeom>
        </p:spPr>
      </p:pic>
      <p:pic>
        <p:nvPicPr>
          <p:cNvPr id="24" name="图片 23">
            <a:extLst>
              <a:ext uri="{FF2B5EF4-FFF2-40B4-BE49-F238E27FC236}">
                <a16:creationId xmlns:a16="http://schemas.microsoft.com/office/drawing/2014/main" id="{636728F0-98A2-F814-9EBD-043A4DAF92E9}"/>
              </a:ext>
            </a:extLst>
          </p:cNvPr>
          <p:cNvPicPr>
            <a:picLocks noChangeAspect="1"/>
          </p:cNvPicPr>
          <p:nvPr/>
        </p:nvPicPr>
        <p:blipFill>
          <a:blip r:embed="rId8"/>
          <a:stretch>
            <a:fillRect/>
          </a:stretch>
        </p:blipFill>
        <p:spPr>
          <a:xfrm>
            <a:off x="8294493" y="4304193"/>
            <a:ext cx="3240122" cy="1823894"/>
          </a:xfrm>
          <a:prstGeom prst="rect">
            <a:avLst/>
          </a:prstGeom>
        </p:spPr>
      </p:pic>
    </p:spTree>
    <p:extLst>
      <p:ext uri="{BB962C8B-B14F-4D97-AF65-F5344CB8AC3E}">
        <p14:creationId xmlns:p14="http://schemas.microsoft.com/office/powerpoint/2010/main" val="578800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
            <a:extLst>
              <a:ext uri="{FF2B5EF4-FFF2-40B4-BE49-F238E27FC236}">
                <a16:creationId xmlns:a16="http://schemas.microsoft.com/office/drawing/2014/main" id="{D8F9BFDC-1373-7A89-A8B6-2BD930764C11}"/>
              </a:ext>
            </a:extLst>
          </p:cNvPr>
          <p:cNvGrpSpPr/>
          <p:nvPr/>
        </p:nvGrpSpPr>
        <p:grpSpPr bwMode="auto">
          <a:xfrm flipH="1">
            <a:off x="11182349" y="0"/>
            <a:ext cx="1009651" cy="1009650"/>
            <a:chOff x="0" y="0"/>
            <a:chExt cx="3600450" cy="3600450"/>
          </a:xfrm>
        </p:grpSpPr>
        <p:sp>
          <p:nvSpPr>
            <p:cNvPr id="4" name="直角三角形 3">
              <a:extLst>
                <a:ext uri="{FF2B5EF4-FFF2-40B4-BE49-F238E27FC236}">
                  <a16:creationId xmlns:a16="http://schemas.microsoft.com/office/drawing/2014/main" id="{8F56E690-D900-BE3D-0758-4FEEC0DD0369}"/>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a:extLst>
                <a:ext uri="{FF2B5EF4-FFF2-40B4-BE49-F238E27FC236}">
                  <a16:creationId xmlns:a16="http://schemas.microsoft.com/office/drawing/2014/main" id="{D6F62B52-E62E-50A4-8D24-FCEE1742EA00}"/>
                </a:ext>
              </a:extLst>
            </p:cNvPr>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6" name="组合 14">
            <a:extLst>
              <a:ext uri="{FF2B5EF4-FFF2-40B4-BE49-F238E27FC236}">
                <a16:creationId xmlns:a16="http://schemas.microsoft.com/office/drawing/2014/main" id="{2181BB8F-39B7-1D55-4CDB-B558996C86CE}"/>
              </a:ext>
            </a:extLst>
          </p:cNvPr>
          <p:cNvGrpSpPr/>
          <p:nvPr/>
        </p:nvGrpSpPr>
        <p:grpSpPr bwMode="auto">
          <a:xfrm flipV="1">
            <a:off x="1" y="5829300"/>
            <a:ext cx="1028700" cy="1028700"/>
            <a:chOff x="0" y="0"/>
            <a:chExt cx="3600450" cy="3600450"/>
          </a:xfrm>
        </p:grpSpPr>
        <p:sp>
          <p:nvSpPr>
            <p:cNvPr id="7" name="直角三角形 6">
              <a:extLst>
                <a:ext uri="{FF2B5EF4-FFF2-40B4-BE49-F238E27FC236}">
                  <a16:creationId xmlns:a16="http://schemas.microsoft.com/office/drawing/2014/main" id="{5C77D9D0-0EB5-1158-5632-1F1794BC50D5}"/>
                </a:ext>
              </a:extLst>
            </p:cNvPr>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a:extLst>
                <a:ext uri="{FF2B5EF4-FFF2-40B4-BE49-F238E27FC236}">
                  <a16:creationId xmlns:a16="http://schemas.microsoft.com/office/drawing/2014/main" id="{A8B7332A-B052-15DF-D9ED-645E94ACFA7F}"/>
                </a:ext>
              </a:extLst>
            </p:cNvPr>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文本框 17">
            <a:extLst>
              <a:ext uri="{FF2B5EF4-FFF2-40B4-BE49-F238E27FC236}">
                <a16:creationId xmlns:a16="http://schemas.microsoft.com/office/drawing/2014/main" id="{AE423B78-2B8B-ED02-FD2B-AD533F934257}"/>
              </a:ext>
            </a:extLst>
          </p:cNvPr>
          <p:cNvSpPr txBox="1">
            <a:spLocks noChangeArrowheads="1"/>
          </p:cNvSpPr>
          <p:nvPr/>
        </p:nvSpPr>
        <p:spPr bwMode="auto">
          <a:xfrm>
            <a:off x="849315" y="48768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个人工作总结</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张佳瑜</a:t>
            </a:r>
          </a:p>
        </p:txBody>
      </p:sp>
      <p:sp>
        <p:nvSpPr>
          <p:cNvPr id="10" name="文本框 9">
            <a:extLst>
              <a:ext uri="{FF2B5EF4-FFF2-40B4-BE49-F238E27FC236}">
                <a16:creationId xmlns:a16="http://schemas.microsoft.com/office/drawing/2014/main" id="{FC0D137B-A136-7885-C7CA-2F2575418BB3}"/>
              </a:ext>
            </a:extLst>
          </p:cNvPr>
          <p:cNvSpPr txBox="1"/>
          <p:nvPr/>
        </p:nvSpPr>
        <p:spPr>
          <a:xfrm>
            <a:off x="1330109" y="1138349"/>
            <a:ext cx="9162308" cy="1497526"/>
          </a:xfrm>
          <a:prstGeom prst="rect">
            <a:avLst/>
          </a:prstGeom>
          <a:noFill/>
        </p:spPr>
        <p:txBody>
          <a:bodyPr wrap="square">
            <a:spAutoFit/>
          </a:bodyPr>
          <a:lstStyle/>
          <a:p>
            <a:pPr indent="304800" algn="just">
              <a:lnSpc>
                <a:spcPct val="150000"/>
              </a:lnSpc>
            </a:pPr>
            <a:r>
              <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主要工作：产品需求分析，截角八面体的构建，</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II</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类转动副</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SolidWorks</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模型建模、修改与调试，运动学仿真分析，可展结构理论模型</a:t>
            </a:r>
            <a:r>
              <a:rPr lang="en-US" altLang="zh-CN" sz="2000" kern="100" dirty="0" err="1">
                <a:latin typeface="黑体" panose="02010609060101010101" pitchFamily="49" charset="-122"/>
                <a:ea typeface="黑体" panose="02010609060101010101" pitchFamily="49" charset="-122"/>
                <a:cs typeface="Times New Roman" panose="02020603050405020304" pitchFamily="18" charset="0"/>
              </a:rPr>
              <a:t>Solidworks</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装配与调整，可展结构零件</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3D</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打印、实物拼装与调试。</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14" name="图片 13">
            <a:extLst>
              <a:ext uri="{FF2B5EF4-FFF2-40B4-BE49-F238E27FC236}">
                <a16:creationId xmlns:a16="http://schemas.microsoft.com/office/drawing/2014/main" id="{3128D0E7-2BF6-1122-CAF5-17219C47E222}"/>
              </a:ext>
            </a:extLst>
          </p:cNvPr>
          <p:cNvPicPr>
            <a:picLocks noChangeAspect="1"/>
          </p:cNvPicPr>
          <p:nvPr/>
        </p:nvPicPr>
        <p:blipFill>
          <a:blip r:embed="rId2"/>
          <a:stretch>
            <a:fillRect/>
          </a:stretch>
        </p:blipFill>
        <p:spPr>
          <a:xfrm>
            <a:off x="185482" y="2589369"/>
            <a:ext cx="3892144" cy="2268409"/>
          </a:xfrm>
          <a:prstGeom prst="rect">
            <a:avLst/>
          </a:prstGeom>
        </p:spPr>
      </p:pic>
      <p:pic>
        <p:nvPicPr>
          <p:cNvPr id="16" name="图片 15">
            <a:extLst>
              <a:ext uri="{FF2B5EF4-FFF2-40B4-BE49-F238E27FC236}">
                <a16:creationId xmlns:a16="http://schemas.microsoft.com/office/drawing/2014/main" id="{4164556D-A1C2-0519-A803-0195ADF03EB4}"/>
              </a:ext>
            </a:extLst>
          </p:cNvPr>
          <p:cNvPicPr>
            <a:picLocks noChangeAspect="1"/>
          </p:cNvPicPr>
          <p:nvPr/>
        </p:nvPicPr>
        <p:blipFill>
          <a:blip r:embed="rId3"/>
          <a:stretch>
            <a:fillRect/>
          </a:stretch>
        </p:blipFill>
        <p:spPr>
          <a:xfrm>
            <a:off x="400018" y="4578919"/>
            <a:ext cx="3488973" cy="1947697"/>
          </a:xfrm>
          <a:prstGeom prst="rect">
            <a:avLst/>
          </a:prstGeom>
        </p:spPr>
      </p:pic>
      <p:pic>
        <p:nvPicPr>
          <p:cNvPr id="24" name="图片 23">
            <a:extLst>
              <a:ext uri="{FF2B5EF4-FFF2-40B4-BE49-F238E27FC236}">
                <a16:creationId xmlns:a16="http://schemas.microsoft.com/office/drawing/2014/main" id="{05FC9814-9A26-2E61-7052-5044B31297B3}"/>
              </a:ext>
            </a:extLst>
          </p:cNvPr>
          <p:cNvPicPr>
            <a:picLocks noChangeAspect="1"/>
          </p:cNvPicPr>
          <p:nvPr/>
        </p:nvPicPr>
        <p:blipFill rotWithShape="1">
          <a:blip r:embed="rId4"/>
          <a:srcRect l="-318" r="318"/>
          <a:stretch/>
        </p:blipFill>
        <p:spPr>
          <a:xfrm>
            <a:off x="7536400" y="2556045"/>
            <a:ext cx="3160620" cy="1798372"/>
          </a:xfrm>
          <a:prstGeom prst="rect">
            <a:avLst/>
          </a:prstGeom>
        </p:spPr>
      </p:pic>
      <p:pic>
        <p:nvPicPr>
          <p:cNvPr id="26" name="图片 25">
            <a:extLst>
              <a:ext uri="{FF2B5EF4-FFF2-40B4-BE49-F238E27FC236}">
                <a16:creationId xmlns:a16="http://schemas.microsoft.com/office/drawing/2014/main" id="{62A18D5E-7B87-2D5B-436C-B3FF3D51304C}"/>
              </a:ext>
            </a:extLst>
          </p:cNvPr>
          <p:cNvPicPr>
            <a:picLocks noChangeAspect="1"/>
          </p:cNvPicPr>
          <p:nvPr/>
        </p:nvPicPr>
        <p:blipFill>
          <a:blip r:embed="rId5"/>
          <a:stretch>
            <a:fillRect/>
          </a:stretch>
        </p:blipFill>
        <p:spPr>
          <a:xfrm>
            <a:off x="7031984" y="4785063"/>
            <a:ext cx="1755216" cy="1673083"/>
          </a:xfrm>
          <a:prstGeom prst="rect">
            <a:avLst/>
          </a:prstGeom>
        </p:spPr>
      </p:pic>
      <p:pic>
        <p:nvPicPr>
          <p:cNvPr id="28" name="图片 27">
            <a:extLst>
              <a:ext uri="{FF2B5EF4-FFF2-40B4-BE49-F238E27FC236}">
                <a16:creationId xmlns:a16="http://schemas.microsoft.com/office/drawing/2014/main" id="{8DCCD58F-242E-FD30-1B7E-5212B0C4B51B}"/>
              </a:ext>
            </a:extLst>
          </p:cNvPr>
          <p:cNvPicPr>
            <a:picLocks noChangeAspect="1"/>
          </p:cNvPicPr>
          <p:nvPr/>
        </p:nvPicPr>
        <p:blipFill>
          <a:blip r:embed="rId6"/>
          <a:stretch>
            <a:fillRect/>
          </a:stretch>
        </p:blipFill>
        <p:spPr>
          <a:xfrm>
            <a:off x="9203969" y="4574856"/>
            <a:ext cx="2154594" cy="1768794"/>
          </a:xfrm>
          <a:prstGeom prst="rect">
            <a:avLst/>
          </a:prstGeom>
        </p:spPr>
      </p:pic>
      <p:pic>
        <p:nvPicPr>
          <p:cNvPr id="18" name="图片 17">
            <a:extLst>
              <a:ext uri="{FF2B5EF4-FFF2-40B4-BE49-F238E27FC236}">
                <a16:creationId xmlns:a16="http://schemas.microsoft.com/office/drawing/2014/main" id="{9108F7BE-A8F2-3929-B115-F0AC07115678}"/>
              </a:ext>
            </a:extLst>
          </p:cNvPr>
          <p:cNvPicPr>
            <a:picLocks noChangeAspect="1"/>
          </p:cNvPicPr>
          <p:nvPr/>
        </p:nvPicPr>
        <p:blipFill>
          <a:blip r:embed="rId7"/>
          <a:stretch>
            <a:fillRect/>
          </a:stretch>
        </p:blipFill>
        <p:spPr>
          <a:xfrm>
            <a:off x="2225537" y="2667941"/>
            <a:ext cx="3237452" cy="1934846"/>
          </a:xfrm>
          <a:prstGeom prst="rect">
            <a:avLst/>
          </a:prstGeom>
        </p:spPr>
      </p:pic>
      <p:pic>
        <p:nvPicPr>
          <p:cNvPr id="22" name="图片 21">
            <a:extLst>
              <a:ext uri="{FF2B5EF4-FFF2-40B4-BE49-F238E27FC236}">
                <a16:creationId xmlns:a16="http://schemas.microsoft.com/office/drawing/2014/main" id="{37809D16-8940-443A-15BB-3473B5CD241A}"/>
              </a:ext>
            </a:extLst>
          </p:cNvPr>
          <p:cNvPicPr>
            <a:picLocks noChangeAspect="1"/>
          </p:cNvPicPr>
          <p:nvPr/>
        </p:nvPicPr>
        <p:blipFill>
          <a:blip r:embed="rId8"/>
          <a:stretch>
            <a:fillRect/>
          </a:stretch>
        </p:blipFill>
        <p:spPr>
          <a:xfrm>
            <a:off x="4077626" y="2643931"/>
            <a:ext cx="3546655" cy="1948259"/>
          </a:xfrm>
          <a:prstGeom prst="rect">
            <a:avLst/>
          </a:prstGeom>
        </p:spPr>
      </p:pic>
      <p:pic>
        <p:nvPicPr>
          <p:cNvPr id="20" name="图片 19">
            <a:extLst>
              <a:ext uri="{FF2B5EF4-FFF2-40B4-BE49-F238E27FC236}">
                <a16:creationId xmlns:a16="http://schemas.microsoft.com/office/drawing/2014/main" id="{3B672EA7-848E-D1C7-5BC3-CA1126E66F0F}"/>
              </a:ext>
            </a:extLst>
          </p:cNvPr>
          <p:cNvPicPr>
            <a:picLocks noChangeAspect="1"/>
          </p:cNvPicPr>
          <p:nvPr/>
        </p:nvPicPr>
        <p:blipFill>
          <a:blip r:embed="rId9"/>
          <a:stretch>
            <a:fillRect/>
          </a:stretch>
        </p:blipFill>
        <p:spPr>
          <a:xfrm>
            <a:off x="3354376" y="4708026"/>
            <a:ext cx="3442680" cy="1948259"/>
          </a:xfrm>
          <a:prstGeom prst="rect">
            <a:avLst/>
          </a:prstGeom>
        </p:spPr>
      </p:pic>
    </p:spTree>
    <p:extLst>
      <p:ext uri="{BB962C8B-B14F-4D97-AF65-F5344CB8AC3E}">
        <p14:creationId xmlns:p14="http://schemas.microsoft.com/office/powerpoint/2010/main" val="1158167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
          <p:cNvGrpSpPr/>
          <p:nvPr/>
        </p:nvGrpSpPr>
        <p:grpSpPr bwMode="auto">
          <a:xfrm flipH="1">
            <a:off x="11182349" y="0"/>
            <a:ext cx="1009651" cy="1009650"/>
            <a:chOff x="0" y="0"/>
            <a:chExt cx="3600450" cy="3600450"/>
          </a:xfrm>
        </p:grpSpPr>
        <p:sp>
          <p:nvSpPr>
            <p:cNvPr id="4" name="直角三角形 3"/>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6" name="组合 14"/>
          <p:cNvGrpSpPr/>
          <p:nvPr/>
        </p:nvGrpSpPr>
        <p:grpSpPr bwMode="auto">
          <a:xfrm flipV="1">
            <a:off x="1" y="5829300"/>
            <a:ext cx="1028700" cy="1028700"/>
            <a:chOff x="0" y="0"/>
            <a:chExt cx="3600450" cy="3600450"/>
          </a:xfrm>
        </p:grpSpPr>
        <p:sp>
          <p:nvSpPr>
            <p:cNvPr id="7" name="直角三角形 6"/>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文本框 17"/>
          <p:cNvSpPr txBox="1">
            <a:spLocks noChangeArrowheads="1"/>
          </p:cNvSpPr>
          <p:nvPr/>
        </p:nvSpPr>
        <p:spPr bwMode="auto">
          <a:xfrm>
            <a:off x="849315" y="48768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个人工作总结</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罗松寒</a:t>
            </a:r>
          </a:p>
        </p:txBody>
      </p:sp>
      <p:sp>
        <p:nvSpPr>
          <p:cNvPr id="10" name="文本框 9"/>
          <p:cNvSpPr txBox="1"/>
          <p:nvPr/>
        </p:nvSpPr>
        <p:spPr>
          <a:xfrm>
            <a:off x="958850" y="833120"/>
            <a:ext cx="9495790" cy="1568450"/>
          </a:xfrm>
          <a:prstGeom prst="rect">
            <a:avLst/>
          </a:prstGeom>
          <a:noFill/>
        </p:spPr>
        <p:txBody>
          <a:bodyPr wrap="square">
            <a:spAutoFit/>
          </a:bodyPr>
          <a:lstStyle/>
          <a:p>
            <a:pPr indent="304800" algn="just">
              <a:lnSpc>
                <a:spcPct val="150000"/>
              </a:lnSpc>
            </a:pPr>
            <a:r>
              <a:rPr lang="en-US" altLang="zh-CN" sz="24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主要工作：截角八面体的需求调查、类型探讨，可展结构、零部件的静力学分析、强度校核，零件的修改调整校核，课程报告撰写，可展结构零件</a:t>
            </a:r>
            <a:r>
              <a:rPr lang="en-US" altLang="zh-CN" sz="2000" kern="100" dirty="0">
                <a:latin typeface="黑体" panose="02010609060101010101" pitchFamily="49" charset="-122"/>
                <a:ea typeface="黑体" panose="02010609060101010101" pitchFamily="49" charset="-122"/>
                <a:cs typeface="Times New Roman" panose="02020603050405020304" pitchFamily="18" charset="0"/>
              </a:rPr>
              <a:t>3D</a:t>
            </a:r>
            <a:r>
              <a:rPr lang="zh-CN" altLang="en-US" sz="2000" kern="100" dirty="0">
                <a:latin typeface="黑体" panose="02010609060101010101" pitchFamily="49" charset="-122"/>
                <a:ea typeface="黑体" panose="02010609060101010101" pitchFamily="49" charset="-122"/>
                <a:cs typeface="Times New Roman" panose="02020603050405020304" pitchFamily="18" charset="0"/>
              </a:rPr>
              <a:t>打印、实物拼装与调试。</a:t>
            </a:r>
            <a:endParaRPr lang="en-US" altLang="zh-CN" sz="2000"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177290" y="2473325"/>
            <a:ext cx="3343910" cy="2197735"/>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1200" y="2472690"/>
            <a:ext cx="3437890" cy="2199005"/>
          </a:xfrm>
          <a:prstGeom prst="rect">
            <a:avLst/>
          </a:prstGeom>
        </p:spPr>
      </p:pic>
      <p:pic>
        <p:nvPicPr>
          <p:cNvPr id="12" name="图片 1" descr="ABRL12W_7F[]3_6UC)%5NW1"/>
          <p:cNvPicPr>
            <a:picLocks noChangeAspect="1"/>
          </p:cNvPicPr>
          <p:nvPr/>
        </p:nvPicPr>
        <p:blipFill>
          <a:blip r:embed="rId5"/>
          <a:srcRect l="18595" t="60" r="5501"/>
          <a:stretch>
            <a:fillRect/>
          </a:stretch>
        </p:blipFill>
        <p:spPr>
          <a:xfrm>
            <a:off x="7959090" y="2472690"/>
            <a:ext cx="3283585" cy="2275840"/>
          </a:xfrm>
          <a:prstGeom prst="rect">
            <a:avLst/>
          </a:prstGeom>
        </p:spPr>
      </p:pic>
      <p:pic>
        <p:nvPicPr>
          <p:cNvPr id="13" name="图片 7" descr="6~%BT(W59A581}K@70EH6LH"/>
          <p:cNvPicPr>
            <a:picLocks noChangeAspect="1"/>
          </p:cNvPicPr>
          <p:nvPr/>
        </p:nvPicPr>
        <p:blipFill>
          <a:blip r:embed="rId6"/>
          <a:srcRect l="17281" t="15848" r="-11538" b="-5172"/>
          <a:stretch>
            <a:fillRect/>
          </a:stretch>
        </p:blipFill>
        <p:spPr>
          <a:xfrm>
            <a:off x="1085850" y="4671695"/>
            <a:ext cx="3928745" cy="2379980"/>
          </a:xfrm>
          <a:prstGeom prst="rect">
            <a:avLst/>
          </a:prstGeom>
        </p:spPr>
      </p:pic>
      <p:pic>
        <p:nvPicPr>
          <p:cNvPr id="14" name="图片 11" descr="K4M6SRAQJZPQV(8DP6S6PHS"/>
          <p:cNvPicPr>
            <a:picLocks noChangeAspect="1"/>
          </p:cNvPicPr>
          <p:nvPr/>
        </p:nvPicPr>
        <p:blipFill>
          <a:blip r:embed="rId7"/>
          <a:srcRect l="31657" t="28228"/>
          <a:stretch>
            <a:fillRect/>
          </a:stretch>
        </p:blipFill>
        <p:spPr>
          <a:xfrm>
            <a:off x="4521200" y="4671695"/>
            <a:ext cx="3427095" cy="2124710"/>
          </a:xfrm>
          <a:prstGeom prst="rect">
            <a:avLst/>
          </a:prstGeom>
        </p:spPr>
      </p:pic>
      <p:pic>
        <p:nvPicPr>
          <p:cNvPr id="100" name="图片 99"/>
          <p:cNvPicPr/>
          <p:nvPr>
            <p:custDataLst>
              <p:tags r:id="rId1"/>
            </p:custDataLst>
          </p:nvPr>
        </p:nvPicPr>
        <p:blipFill>
          <a:blip r:embed="rId8"/>
          <a:stretch>
            <a:fillRect/>
          </a:stretch>
        </p:blipFill>
        <p:spPr>
          <a:xfrm>
            <a:off x="7948295" y="4671695"/>
            <a:ext cx="3308985" cy="194500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780456" y="487731"/>
            <a:ext cx="9162309" cy="521970"/>
          </a:xfrm>
          <a:prstGeom prst="rect">
            <a:avLst/>
          </a:prstGeom>
          <a:noFill/>
          <a:ln w="9525">
            <a:noFill/>
            <a:miter lim="800000"/>
          </a:ln>
        </p:spPr>
        <p:txBody>
          <a:bodyPr wrap="square">
            <a:spAutoFit/>
          </a:bodyPr>
          <a:lstStyle/>
          <a:p>
            <a:pPr eaLnBrk="1" hangingPunct="1"/>
            <a:r>
              <a:rPr lang="zh-CN" sz="2800" dirty="0">
                <a:solidFill>
                  <a:srgbClr val="1570C1"/>
                </a:solidFill>
                <a:latin typeface="微软雅黑" panose="020B0503020204020204" pitchFamily="34" charset="-122"/>
                <a:ea typeface="微软雅黑" panose="020B0503020204020204" pitchFamily="34" charset="-122"/>
              </a:rPr>
              <a:t>项目产品结构设计（</a:t>
            </a:r>
            <a:r>
              <a:rPr lang="en-US" altLang="zh-CN" sz="2800" dirty="0">
                <a:solidFill>
                  <a:srgbClr val="1570C1"/>
                </a:solidFill>
                <a:latin typeface="微软雅黑" panose="020B0503020204020204" pitchFamily="34" charset="-122"/>
                <a:ea typeface="微软雅黑" panose="020B0503020204020204" pitchFamily="34" charset="-122"/>
              </a:rPr>
              <a:t>Bricard)</a:t>
            </a:r>
          </a:p>
        </p:txBody>
      </p:sp>
      <p:sp>
        <p:nvSpPr>
          <p:cNvPr id="5" name="文本框 4"/>
          <p:cNvSpPr txBox="1"/>
          <p:nvPr/>
        </p:nvSpPr>
        <p:spPr>
          <a:xfrm>
            <a:off x="780415" y="1293495"/>
            <a:ext cx="5163820" cy="4661535"/>
          </a:xfrm>
          <a:prstGeom prst="rect">
            <a:avLst/>
          </a:prstGeom>
          <a:noFill/>
        </p:spPr>
        <p:txBody>
          <a:bodyPr wrap="square" rtlCol="0">
            <a:spAutoFit/>
          </a:bodyPr>
          <a:lstStyle/>
          <a:p>
            <a:pPr fontAlgn="auto">
              <a:lnSpc>
                <a:spcPct val="150000"/>
              </a:lnSpc>
            </a:pPr>
            <a:r>
              <a:rPr lang="en-US" dirty="0">
                <a:latin typeface="微软雅黑" panose="020B0503020204020204" pitchFamily="34" charset="-122"/>
                <a:ea typeface="微软雅黑" panose="020B0503020204020204" pitchFamily="34" charset="-122"/>
              </a:rPr>
              <a:t>     </a:t>
            </a:r>
            <a:r>
              <a:rPr dirty="0" err="1"/>
              <a:t>机构初始状态为一截角八面体，其整体构造如图</a:t>
            </a:r>
            <a:r>
              <a:rPr dirty="0"/>
              <a:t> 1 </a:t>
            </a:r>
            <a:r>
              <a:rPr dirty="0" err="1"/>
              <a:t>所示。本机构以三重对称</a:t>
            </a:r>
            <a:r>
              <a:rPr dirty="0"/>
              <a:t> </a:t>
            </a:r>
            <a:r>
              <a:rPr dirty="0" err="1"/>
              <a:t>Bricard</a:t>
            </a:r>
            <a:r>
              <a:rPr dirty="0"/>
              <a:t> </a:t>
            </a:r>
            <a:r>
              <a:rPr dirty="0" err="1"/>
              <a:t>连杆机构为折展运动单元，采用</a:t>
            </a:r>
            <a:r>
              <a:rPr dirty="0"/>
              <a:t> 15 </a:t>
            </a:r>
            <a:r>
              <a:rPr dirty="0" err="1"/>
              <a:t>个转动副与</a:t>
            </a:r>
            <a:r>
              <a:rPr dirty="0"/>
              <a:t> 9 </a:t>
            </a:r>
            <a:r>
              <a:rPr dirty="0" err="1"/>
              <a:t>个球副。经计算，该可</a:t>
            </a:r>
            <a:r>
              <a:rPr dirty="0"/>
              <a:t> </a:t>
            </a:r>
            <a:r>
              <a:rPr dirty="0" err="1"/>
              <a:t>展机构的自由度为</a:t>
            </a:r>
            <a:r>
              <a:rPr dirty="0"/>
              <a:t> 1。Bricard </a:t>
            </a:r>
            <a:r>
              <a:rPr dirty="0" err="1"/>
              <a:t>机构如图</a:t>
            </a:r>
            <a:r>
              <a:rPr dirty="0"/>
              <a:t> 2 </a:t>
            </a:r>
            <a:r>
              <a:rPr dirty="0" err="1"/>
              <a:t>所示。原点的定义及坐标系的建立如图</a:t>
            </a:r>
            <a:r>
              <a:rPr dirty="0"/>
              <a:t> 3 </a:t>
            </a:r>
            <a:r>
              <a:rPr dirty="0" err="1"/>
              <a:t>所示。正方形</a:t>
            </a:r>
            <a:r>
              <a:rPr dirty="0"/>
              <a:t> B </a:t>
            </a:r>
            <a:r>
              <a:rPr dirty="0" err="1"/>
              <a:t>围绕</a:t>
            </a:r>
            <a:r>
              <a:rPr dirty="0"/>
              <a:t> B1 </a:t>
            </a:r>
            <a:r>
              <a:rPr dirty="0" err="1"/>
              <a:t>关节轴线旋转，正方形</a:t>
            </a:r>
            <a:r>
              <a:rPr dirty="0"/>
              <a:t> C </a:t>
            </a:r>
            <a:r>
              <a:rPr dirty="0" err="1"/>
              <a:t>围绕</a:t>
            </a:r>
            <a:r>
              <a:rPr dirty="0"/>
              <a:t> C2关节旋转，使 B4与 C2重合，C1 与 B1 </a:t>
            </a:r>
            <a:r>
              <a:rPr dirty="0" err="1"/>
              <a:t>重合（如图</a:t>
            </a:r>
            <a:r>
              <a:rPr dirty="0"/>
              <a:t> 4 </a:t>
            </a:r>
            <a:r>
              <a:rPr dirty="0" err="1"/>
              <a:t>所示</a:t>
            </a:r>
            <a:r>
              <a:rPr dirty="0"/>
              <a:t>），</a:t>
            </a:r>
            <a:r>
              <a:rPr dirty="0" err="1"/>
              <a:t>由于</a:t>
            </a:r>
            <a:r>
              <a:rPr dirty="0"/>
              <a:t> </a:t>
            </a:r>
            <a:r>
              <a:rPr dirty="0" err="1"/>
              <a:t>Bricard</a:t>
            </a:r>
            <a:r>
              <a:rPr dirty="0"/>
              <a:t> </a:t>
            </a:r>
            <a:r>
              <a:rPr dirty="0" err="1"/>
              <a:t>机构的三重对称性以及六</a:t>
            </a:r>
            <a:r>
              <a:rPr dirty="0"/>
              <a:t> </a:t>
            </a:r>
            <a:r>
              <a:rPr dirty="0" err="1"/>
              <a:t>边形</a:t>
            </a:r>
            <a:r>
              <a:rPr dirty="0"/>
              <a:t> D1D2E1E2F1F2与六边形A1A2C1C2B1B2结构相同，因此可得出其他点的运动 </a:t>
            </a:r>
            <a:r>
              <a:rPr dirty="0" err="1"/>
              <a:t>过程。其运动顺序如图</a:t>
            </a:r>
            <a:r>
              <a:rPr dirty="0"/>
              <a:t> 4 </a:t>
            </a:r>
            <a:r>
              <a:rPr dirty="0" err="1"/>
              <a:t>所示</a:t>
            </a:r>
            <a:r>
              <a:rPr dirty="0"/>
              <a:t>。</a:t>
            </a:r>
          </a:p>
        </p:txBody>
      </p:sp>
      <p:sp>
        <p:nvSpPr>
          <p:cNvPr id="6" name="AutoShape 2" descr="查看源图像"/>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查看源图像"/>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6" descr="查看源图像"/>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1" name="图片 10" descr="P1{UUVWMG`HM7)RNS}856[I"/>
          <p:cNvPicPr>
            <a:picLocks noChangeAspect="1"/>
          </p:cNvPicPr>
          <p:nvPr/>
        </p:nvPicPr>
        <p:blipFill>
          <a:blip r:embed="rId3"/>
          <a:stretch>
            <a:fillRect/>
          </a:stretch>
        </p:blipFill>
        <p:spPr>
          <a:xfrm>
            <a:off x="5943600" y="361950"/>
            <a:ext cx="2620645" cy="2590800"/>
          </a:xfrm>
          <a:prstGeom prst="rect">
            <a:avLst/>
          </a:prstGeom>
        </p:spPr>
      </p:pic>
      <p:pic>
        <p:nvPicPr>
          <p:cNvPr id="12" name="图片 11" descr="L~U7YC~HH3W%1CGI)Q`3@S6"/>
          <p:cNvPicPr>
            <a:picLocks noChangeAspect="1"/>
          </p:cNvPicPr>
          <p:nvPr/>
        </p:nvPicPr>
        <p:blipFill>
          <a:blip r:embed="rId4"/>
          <a:stretch>
            <a:fillRect/>
          </a:stretch>
        </p:blipFill>
        <p:spPr>
          <a:xfrm>
            <a:off x="8754110" y="361950"/>
            <a:ext cx="2849245" cy="2591435"/>
          </a:xfrm>
          <a:prstGeom prst="rect">
            <a:avLst/>
          </a:prstGeom>
        </p:spPr>
      </p:pic>
      <p:pic>
        <p:nvPicPr>
          <p:cNvPr id="13" name="图片 12" descr="ASZH96OZO{3V2[~HVM5J3YD"/>
          <p:cNvPicPr>
            <a:picLocks noChangeAspect="1"/>
          </p:cNvPicPr>
          <p:nvPr/>
        </p:nvPicPr>
        <p:blipFill>
          <a:blip r:embed="rId5"/>
          <a:stretch>
            <a:fillRect/>
          </a:stretch>
        </p:blipFill>
        <p:spPr>
          <a:xfrm>
            <a:off x="5944235" y="3276600"/>
            <a:ext cx="2645410" cy="2678430"/>
          </a:xfrm>
          <a:prstGeom prst="rect">
            <a:avLst/>
          </a:prstGeom>
        </p:spPr>
      </p:pic>
      <p:pic>
        <p:nvPicPr>
          <p:cNvPr id="14" name="图片 13" descr="_T)Z439Q{A}I3_UA$9RUY9S"/>
          <p:cNvPicPr>
            <a:picLocks noChangeAspect="1"/>
          </p:cNvPicPr>
          <p:nvPr/>
        </p:nvPicPr>
        <p:blipFill>
          <a:blip r:embed="rId6"/>
          <a:stretch>
            <a:fillRect/>
          </a:stretch>
        </p:blipFill>
        <p:spPr>
          <a:xfrm>
            <a:off x="8754110" y="3276600"/>
            <a:ext cx="2903220" cy="267906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4" y="3419475"/>
            <a:ext cx="5227637" cy="769938"/>
          </a:xfrm>
          <a:prstGeom prst="rect">
            <a:avLst/>
          </a:prstGeom>
          <a:noFill/>
          <a:ln w="9525">
            <a:noFill/>
            <a:miter lim="800000"/>
          </a:ln>
        </p:spPr>
        <p:txBody>
          <a:bodyPr>
            <a:spAutoFit/>
          </a:bodyPr>
          <a:lstStyle/>
          <a:p>
            <a:pPr algn="ctr" eaLnBrk="1" hangingPunct="1"/>
            <a:r>
              <a:rPr lang="zh-CN" altLang="en-US" sz="4400" dirty="0">
                <a:solidFill>
                  <a:srgbClr val="1570C1"/>
                </a:solidFill>
                <a:latin typeface="黑体" panose="02010609060101010101" pitchFamily="49" charset="-122"/>
                <a:ea typeface="黑体" panose="02010609060101010101" pitchFamily="49" charset="-122"/>
              </a:rPr>
              <a:t>敬请批评指正</a:t>
            </a:r>
          </a:p>
        </p:txBody>
      </p:sp>
      <p:sp>
        <p:nvSpPr>
          <p:cNvPr id="6" name="文本框 5"/>
          <p:cNvSpPr txBox="1">
            <a:spLocks noChangeArrowheads="1"/>
          </p:cNvSpPr>
          <p:nvPr/>
        </p:nvSpPr>
        <p:spPr bwMode="auto">
          <a:xfrm>
            <a:off x="687390" y="1973263"/>
            <a:ext cx="4713287" cy="1446212"/>
          </a:xfrm>
          <a:prstGeom prst="rect">
            <a:avLst/>
          </a:prstGeom>
          <a:noFill/>
          <a:ln w="9525">
            <a:noFill/>
            <a:miter lim="800000"/>
          </a:ln>
        </p:spPr>
        <p:txBody>
          <a:bodyPr>
            <a:spAutoFit/>
          </a:bodyPr>
          <a:lstStyle/>
          <a:p>
            <a:pPr algn="ctr" eaLnBrk="1" hangingPunct="1"/>
            <a:r>
              <a:rPr lang="en-US" altLang="zh-CN" sz="8800" dirty="0">
                <a:solidFill>
                  <a:srgbClr val="1570C1"/>
                </a:solidFill>
                <a:latin typeface="DIN" pitchFamily="50" charset="0"/>
              </a:rPr>
              <a:t>Thanks</a:t>
            </a:r>
            <a:endParaRPr lang="zh-CN" altLang="en-US" sz="8800" dirty="0">
              <a:solidFill>
                <a:srgbClr val="1570C1"/>
              </a:solidFill>
              <a:latin typeface="DIN"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设计计算</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01395" y="3158050"/>
            <a:ext cx="7576880" cy="3584581"/>
          </a:xfrm>
          <a:prstGeom prst="rect">
            <a:avLst/>
          </a:prstGeom>
          <a:noFill/>
          <a:ln>
            <a:noFill/>
          </a:ln>
        </p:spPr>
      </p:pic>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nvGraphicFramePr>
            <p:xfrm>
              <a:off x="842686" y="1251200"/>
              <a:ext cx="7382854" cy="1709801"/>
            </p:xfrm>
            <a:graphic>
              <a:graphicData uri="http://schemas.openxmlformats.org/drawingml/2006/table">
                <a:tbl>
                  <a:tblPr/>
                  <a:tblGrid>
                    <a:gridCol w="7382854">
                      <a:extLst>
                        <a:ext uri="{9D8B030D-6E8A-4147-A177-3AD203B41FA5}">
                          <a16:colId xmlns:a16="http://schemas.microsoft.com/office/drawing/2014/main" val="20000"/>
                        </a:ext>
                      </a:extLst>
                    </a:gridCol>
                  </a:tblGrid>
                  <a:tr h="0">
                    <a:tc>
                      <a:txBody>
                        <a:bodyPr/>
                        <a:lstStyle/>
                        <a:p>
                          <a:pPr marL="133350" indent="304800" algn="l">
                            <a:lnSpc>
                              <a:spcPct val="150000"/>
                            </a:lnSpc>
                          </a:pPr>
                          <a:r>
                            <a:rPr lang="zh-CN" altLang="en-US" sz="2000" kern="1200" dirty="0">
                              <a:solidFill>
                                <a:schemeClr val="tx1"/>
                              </a:solidFill>
                              <a:latin typeface="黑体" panose="02010609060101010101" pitchFamily="49" charset="-122"/>
                              <a:ea typeface="黑体" panose="02010609060101010101" pitchFamily="49" charset="-122"/>
                              <a:cs typeface="+mn-cs"/>
                            </a:rPr>
                            <a:t>（</a:t>
                          </a:r>
                          <a:r>
                            <a:rPr lang="en-US" altLang="zh-CN" sz="2000" kern="1200" dirty="0">
                              <a:solidFill>
                                <a:schemeClr val="tx1"/>
                              </a:solidFill>
                              <a:latin typeface="黑体" panose="02010609060101010101" pitchFamily="49" charset="-122"/>
                              <a:ea typeface="黑体" panose="02010609060101010101" pitchFamily="49" charset="-122"/>
                              <a:cs typeface="+mn-cs"/>
                            </a:rPr>
                            <a:t>1</a:t>
                          </a:r>
                          <a:r>
                            <a:rPr lang="zh-CN" altLang="en-US" sz="2000" kern="1200" dirty="0">
                              <a:solidFill>
                                <a:schemeClr val="tx1"/>
                              </a:solidFill>
                              <a:latin typeface="黑体" panose="02010609060101010101" pitchFamily="49" charset="-122"/>
                              <a:ea typeface="黑体" panose="02010609060101010101" pitchFamily="49" charset="-122"/>
                              <a:cs typeface="+mn-cs"/>
                            </a:rPr>
                            <a:t>）体积折展比</a:t>
                          </a:r>
                          <a:endParaRPr lang="en-US" altLang="zh-CN" sz="2000" kern="1200" dirty="0">
                            <a:solidFill>
                              <a:schemeClr val="tx1"/>
                            </a:solidFill>
                            <a:latin typeface="黑体" panose="02010609060101010101" pitchFamily="49" charset="-122"/>
                            <a:ea typeface="黑体" panose="02010609060101010101" pitchFamily="49" charset="-122"/>
                            <a:cs typeface="+mn-cs"/>
                          </a:endParaRPr>
                        </a:p>
                        <a:p>
                          <a:pPr marL="133350" indent="304800" algn="l">
                            <a:lnSpc>
                              <a:spcPct val="150000"/>
                            </a:lnSpc>
                          </a:pPr>
                          <a:r>
                            <a:rPr lang="zh-CN" kern="1200" dirty="0">
                              <a:solidFill>
                                <a:schemeClr val="tx1"/>
                              </a:solidFill>
                              <a:latin typeface="黑体" panose="02010609060101010101" pitchFamily="49" charset="-122"/>
                              <a:ea typeface="黑体" panose="02010609060101010101" pitchFamily="49" charset="-122"/>
                              <a:cs typeface="+mn-cs"/>
                            </a:rPr>
                            <a:t>设计方案选择截角八面体和立方体之间的变换，设正多边形边长为</a:t>
                          </a:r>
                          <a:r>
                            <a:rPr lang="en-US" kern="1200" dirty="0">
                              <a:solidFill>
                                <a:schemeClr val="tx1"/>
                              </a:solidFill>
                              <a:latin typeface="黑体" panose="02010609060101010101" pitchFamily="49" charset="-122"/>
                              <a:ea typeface="黑体" panose="02010609060101010101" pitchFamily="49" charset="-122"/>
                              <a:cs typeface="+mn-cs"/>
                            </a:rPr>
                            <a:t>a, </a:t>
                          </a:r>
                          <a:r>
                            <a:rPr lang="zh-CN" kern="1200" dirty="0">
                              <a:solidFill>
                                <a:schemeClr val="tx1"/>
                              </a:solidFill>
                              <a:latin typeface="黑体" panose="02010609060101010101" pitchFamily="49" charset="-122"/>
                              <a:ea typeface="黑体" panose="02010609060101010101" pitchFamily="49" charset="-122"/>
                              <a:cs typeface="+mn-cs"/>
                            </a:rPr>
                            <a:t>截角八面体体积为</a:t>
                          </a:r>
                          <a14:m>
                            <m:oMath xmlns:m="http://schemas.openxmlformats.org/officeDocument/2006/math">
                              <m:r>
                                <a:rPr lang="en-US" kern="1200">
                                  <a:solidFill>
                                    <a:schemeClr val="tx1"/>
                                  </a:solidFill>
                                  <a:latin typeface="Cambria Math" panose="02040503050406030204" pitchFamily="18" charset="0"/>
                                  <a:ea typeface="微软雅黑" panose="020B0503020204020204" pitchFamily="34" charset="-122"/>
                                  <a:cs typeface="+mn-cs"/>
                                </a:rPr>
                                <m:t>8</m:t>
                              </m:r>
                              <m:rad>
                                <m:radPr>
                                  <m:degHide m:val="on"/>
                                  <m:ctrlPr>
                                    <a:rPr lang="zh-CN" i="1" kern="1200">
                                      <a:solidFill>
                                        <a:schemeClr val="tx1"/>
                                      </a:solidFill>
                                      <a:latin typeface="Cambria Math" panose="02040503050406030204" pitchFamily="18" charset="0"/>
                                      <a:ea typeface="微软雅黑" panose="020B0503020204020204" pitchFamily="34" charset="-122"/>
                                      <a:cs typeface="+mn-cs"/>
                                    </a:rPr>
                                  </m:ctrlPr>
                                </m:radPr>
                                <m:deg/>
                                <m:e>
                                  <m:r>
                                    <a:rPr lang="en-US" kern="1200">
                                      <a:solidFill>
                                        <a:schemeClr val="tx1"/>
                                      </a:solidFill>
                                      <a:latin typeface="Cambria Math" panose="02040503050406030204" pitchFamily="18" charset="0"/>
                                      <a:ea typeface="微软雅黑" panose="020B0503020204020204" pitchFamily="34" charset="-122"/>
                                      <a:cs typeface="+mn-cs"/>
                                    </a:rPr>
                                    <m:t>2</m:t>
                                  </m:r>
                                </m:e>
                              </m:rad>
                              <m:sSup>
                                <m:sSupPr>
                                  <m:ctrlPr>
                                    <a:rPr lang="zh-CN" i="1" kern="1200">
                                      <a:solidFill>
                                        <a:schemeClr val="tx1"/>
                                      </a:solidFill>
                                      <a:latin typeface="Cambria Math" panose="02040503050406030204" pitchFamily="18" charset="0"/>
                                      <a:ea typeface="微软雅黑" panose="020B0503020204020204" pitchFamily="34" charset="-122"/>
                                      <a:cs typeface="+mn-cs"/>
                                    </a:rPr>
                                  </m:ctrlPr>
                                </m:sSupPr>
                                <m:e>
                                  <m:r>
                                    <a:rPr lang="en-US" kern="1200">
                                      <a:solidFill>
                                        <a:schemeClr val="tx1"/>
                                      </a:solidFill>
                                      <a:latin typeface="Cambria Math" panose="02040503050406030204" pitchFamily="18" charset="0"/>
                                      <a:ea typeface="微软雅黑" panose="020B0503020204020204" pitchFamily="34" charset="-122"/>
                                      <a:cs typeface="+mn-cs"/>
                                    </a:rPr>
                                    <m:t>𝑎</m:t>
                                  </m:r>
                                </m:e>
                                <m:sup>
                                  <m:r>
                                    <a:rPr lang="en-US" kern="1200">
                                      <a:solidFill>
                                        <a:schemeClr val="tx1"/>
                                      </a:solidFill>
                                      <a:latin typeface="Cambria Math" panose="02040503050406030204" pitchFamily="18" charset="0"/>
                                      <a:ea typeface="微软雅黑" panose="020B0503020204020204" pitchFamily="34" charset="-122"/>
                                      <a:cs typeface="+mn-cs"/>
                                    </a:rPr>
                                    <m:t>3</m:t>
                                  </m:r>
                                </m:sup>
                              </m:sSup>
                            </m:oMath>
                          </a14:m>
                          <a:r>
                            <a:rPr lang="zh-CN" kern="1200" dirty="0">
                              <a:solidFill>
                                <a:schemeClr val="tx1"/>
                              </a:solidFill>
                              <a:latin typeface="黑体" panose="02010609060101010101" pitchFamily="49" charset="-122"/>
                              <a:ea typeface="黑体" panose="02010609060101010101" pitchFamily="49" charset="-122"/>
                              <a:cs typeface="+mn-cs"/>
                            </a:rPr>
                            <a:t>，立方体体积为</a:t>
                          </a:r>
                          <a14:m>
                            <m:oMath xmlns:m="http://schemas.openxmlformats.org/officeDocument/2006/math">
                              <m:sSup>
                                <m:sSupPr>
                                  <m:ctrlPr>
                                    <a:rPr lang="zh-CN" i="1" kern="1200">
                                      <a:solidFill>
                                        <a:schemeClr val="tx1"/>
                                      </a:solidFill>
                                      <a:latin typeface="Cambria Math" panose="02040503050406030204" pitchFamily="18" charset="0"/>
                                      <a:ea typeface="微软雅黑" panose="020B0503020204020204" pitchFamily="34" charset="-122"/>
                                      <a:cs typeface="+mn-cs"/>
                                    </a:rPr>
                                  </m:ctrlPr>
                                </m:sSupPr>
                                <m:e>
                                  <m:r>
                                    <a:rPr lang="en-US" kern="1200">
                                      <a:solidFill>
                                        <a:schemeClr val="tx1"/>
                                      </a:solidFill>
                                      <a:latin typeface="Cambria Math" panose="02040503050406030204" pitchFamily="18" charset="0"/>
                                      <a:ea typeface="微软雅黑" panose="020B0503020204020204" pitchFamily="34" charset="-122"/>
                                      <a:cs typeface="+mn-cs"/>
                                    </a:rPr>
                                    <m:t>𝑎</m:t>
                                  </m:r>
                                </m:e>
                                <m:sup>
                                  <m:r>
                                    <a:rPr lang="en-US" kern="1200">
                                      <a:solidFill>
                                        <a:schemeClr val="tx1"/>
                                      </a:solidFill>
                                      <a:latin typeface="Cambria Math" panose="02040503050406030204" pitchFamily="18" charset="0"/>
                                      <a:ea typeface="微软雅黑" panose="020B0503020204020204" pitchFamily="34" charset="-122"/>
                                      <a:cs typeface="+mn-cs"/>
                                    </a:rPr>
                                    <m:t>3</m:t>
                                  </m:r>
                                </m:sup>
                              </m:sSup>
                            </m:oMath>
                          </a14:m>
                          <a:r>
                            <a:rPr lang="zh-CN" kern="1200" dirty="0">
                              <a:solidFill>
                                <a:schemeClr val="tx1"/>
                              </a:solidFill>
                              <a:latin typeface="黑体" panose="02010609060101010101" pitchFamily="49" charset="-122"/>
                              <a:ea typeface="黑体" panose="02010609060101010101" pitchFamily="49" charset="-122"/>
                              <a:cs typeface="+mn-cs"/>
                            </a:rPr>
                            <a:t>，则理论体积折展比为</a:t>
                          </a:r>
                          <a14:m>
                            <m:oMath xmlns:m="http://schemas.openxmlformats.org/officeDocument/2006/math">
                              <m:r>
                                <a:rPr lang="en-US" kern="1200">
                                  <a:solidFill>
                                    <a:schemeClr val="tx1"/>
                                  </a:solidFill>
                                  <a:latin typeface="Cambria Math" panose="02040503050406030204" pitchFamily="18" charset="0"/>
                                  <a:ea typeface="微软雅黑" panose="020B0503020204020204" pitchFamily="34" charset="-122"/>
                                  <a:cs typeface="+mn-cs"/>
                                </a:rPr>
                                <m:t>8</m:t>
                              </m:r>
                              <m:rad>
                                <m:radPr>
                                  <m:degHide m:val="on"/>
                                  <m:ctrlPr>
                                    <a:rPr lang="zh-CN" i="1" kern="1200">
                                      <a:solidFill>
                                        <a:schemeClr val="tx1"/>
                                      </a:solidFill>
                                      <a:latin typeface="Cambria Math" panose="02040503050406030204" pitchFamily="18" charset="0"/>
                                      <a:ea typeface="微软雅黑" panose="020B0503020204020204" pitchFamily="34" charset="-122"/>
                                      <a:cs typeface="+mn-cs"/>
                                    </a:rPr>
                                  </m:ctrlPr>
                                </m:radPr>
                                <m:deg/>
                                <m:e>
                                  <m:r>
                                    <a:rPr lang="en-US" kern="1200">
                                      <a:solidFill>
                                        <a:schemeClr val="tx1"/>
                                      </a:solidFill>
                                      <a:latin typeface="Cambria Math" panose="02040503050406030204" pitchFamily="18" charset="0"/>
                                      <a:ea typeface="微软雅黑" panose="020B0503020204020204" pitchFamily="34" charset="-122"/>
                                      <a:cs typeface="+mn-cs"/>
                                    </a:rPr>
                                    <m:t>2</m:t>
                                  </m:r>
                                </m:e>
                              </m:rad>
                              <m:r>
                                <a:rPr lang="en-US" kern="1200">
                                  <a:solidFill>
                                    <a:schemeClr val="tx1"/>
                                  </a:solidFill>
                                  <a:latin typeface="Cambria Math" panose="02040503050406030204" pitchFamily="18" charset="0"/>
                                  <a:ea typeface="微软雅黑" panose="020B0503020204020204" pitchFamily="34" charset="-122"/>
                                  <a:cs typeface="+mn-cs"/>
                                </a:rPr>
                                <m:t>≈11.314</m:t>
                              </m:r>
                            </m:oMath>
                          </a14:m>
                          <a:r>
                            <a:rPr lang="zh-CN" kern="1200" dirty="0">
                              <a:solidFill>
                                <a:schemeClr val="tx1"/>
                              </a:solidFill>
                              <a:latin typeface="黑体" panose="02010609060101010101" pitchFamily="49" charset="-122"/>
                              <a:ea typeface="黑体" panose="02010609060101010101" pitchFamily="49" charset="-122"/>
                              <a:cs typeface="+mn-cs"/>
                            </a:rPr>
                            <a:t>。</a:t>
                          </a:r>
                        </a:p>
                      </a:txBody>
                      <a:tcPr marL="114300" marR="114300" marT="0" marB="0">
                        <a:lnL>
                          <a:noFill/>
                        </a:lnL>
                        <a:lnR>
                          <a:noFill/>
                        </a:lnR>
                        <a:lnT>
                          <a:noFill/>
                        </a:lnT>
                        <a:lnB>
                          <a:noFill/>
                        </a:lnB>
                      </a:tcPr>
                    </a:tc>
                    <a:extLst>
                      <a:ext uri="{0D108BD9-81ED-4DB2-BD59-A6C34878D82A}">
                        <a16:rowId xmlns:a16="http://schemas.microsoft.com/office/drawing/2014/main" val="10000"/>
                      </a:ext>
                    </a:extLst>
                  </a:tr>
                </a:tbl>
              </a:graphicData>
            </a:graphic>
          </p:graphicFrame>
        </mc:Choice>
        <mc:Fallback xmlns="">
          <p:graphicFrame>
            <p:nvGraphicFramePr>
              <p:cNvPr id="10" name="表格 9"/>
              <p:cNvGraphicFramePr>
                <a:graphicFrameLocks noGrp="1"/>
              </p:cNvGraphicFramePr>
              <p:nvPr/>
            </p:nvGraphicFramePr>
            <p:xfrm>
              <a:off x="842686" y="1251200"/>
              <a:ext cx="7382854" cy="1709801"/>
            </p:xfrm>
            <a:graphic>
              <a:graphicData uri="http://schemas.openxmlformats.org/drawingml/2006/table">
                <a:tbl>
                  <a:tblPr/>
                  <a:tblGrid>
                    <a:gridCol w="7382854"/>
                  </a:tblGrid>
                  <a:tr h="1718945">
                    <a:tc>
                      <a:txBody>
                        <a:bodyPr/>
                        <a:lstStyle/>
                        <a:p>
                          <a:endParaRPr lang="zh-CN"/>
                        </a:p>
                      </a:txBody>
                      <a:tcPr marL="114300" marR="114300" marT="0" marB="0">
                        <a:lnL>
                          <a:noFill/>
                        </a:lnL>
                        <a:lnR>
                          <a:noFill/>
                        </a:lnR>
                        <a:lnT>
                          <a:noFill/>
                        </a:lnT>
                        <a:lnB>
                          <a:noFill/>
                        </a:lnB>
                        <a:blipFill>
                          <a:blip r:embed="rId4"/>
                        </a:blipFill>
                      </a:tcPr>
                    </a:tc>
                  </a:tr>
                </a:tbl>
              </a:graphicData>
            </a:graphic>
          </p:graphicFrame>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设计计算</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33943" y="4734661"/>
            <a:ext cx="4244331" cy="2007970"/>
          </a:xfrm>
          <a:prstGeom prst="rect">
            <a:avLst/>
          </a:prstGeom>
          <a:noFill/>
          <a:ln>
            <a:noFill/>
          </a:ln>
        </p:spPr>
      </p:pic>
      <p:graphicFrame>
        <p:nvGraphicFramePr>
          <p:cNvPr id="10" name="表格 9"/>
          <p:cNvGraphicFramePr>
            <a:graphicFrameLocks noGrp="1"/>
          </p:cNvGraphicFramePr>
          <p:nvPr/>
        </p:nvGraphicFramePr>
        <p:xfrm>
          <a:off x="849315" y="1187818"/>
          <a:ext cx="7382854" cy="692595"/>
        </p:xfrm>
        <a:graphic>
          <a:graphicData uri="http://schemas.openxmlformats.org/drawingml/2006/table">
            <a:tbl>
              <a:tblPr/>
              <a:tblGrid>
                <a:gridCol w="7382854">
                  <a:extLst>
                    <a:ext uri="{9D8B030D-6E8A-4147-A177-3AD203B41FA5}">
                      <a16:colId xmlns:a16="http://schemas.microsoft.com/office/drawing/2014/main" val="20000"/>
                    </a:ext>
                  </a:extLst>
                </a:gridCol>
              </a:tblGrid>
              <a:tr h="0">
                <a:tc>
                  <a:txBody>
                    <a:bodyPr/>
                    <a:lstStyle/>
                    <a:p>
                      <a:pPr marL="133350" indent="304800" algn="l">
                        <a:lnSpc>
                          <a:spcPct val="125000"/>
                        </a:lnSpc>
                      </a:pPr>
                      <a:r>
                        <a:rPr lang="zh-CN" altLang="en-US" sz="2000" kern="1200" dirty="0">
                          <a:solidFill>
                            <a:schemeClr val="tx1"/>
                          </a:solidFill>
                          <a:latin typeface="黑体" panose="02010609060101010101" pitchFamily="49" charset="-122"/>
                          <a:ea typeface="黑体" panose="02010609060101010101" pitchFamily="49" charset="-122"/>
                          <a:cs typeface="+mn-cs"/>
                        </a:rPr>
                        <a:t>（</a:t>
                      </a:r>
                      <a:r>
                        <a:rPr lang="en-US" altLang="zh-CN" sz="2000" kern="1200" dirty="0">
                          <a:solidFill>
                            <a:schemeClr val="tx1"/>
                          </a:solidFill>
                          <a:latin typeface="黑体" panose="02010609060101010101" pitchFamily="49" charset="-122"/>
                          <a:ea typeface="黑体" panose="02010609060101010101" pitchFamily="49" charset="-122"/>
                          <a:cs typeface="+mn-cs"/>
                        </a:rPr>
                        <a:t>2</a:t>
                      </a:r>
                      <a:r>
                        <a:rPr lang="zh-CN" altLang="en-US" sz="2000" kern="1200" dirty="0">
                          <a:solidFill>
                            <a:schemeClr val="tx1"/>
                          </a:solidFill>
                          <a:latin typeface="黑体" panose="02010609060101010101" pitchFamily="49" charset="-122"/>
                          <a:ea typeface="黑体" panose="02010609060101010101" pitchFamily="49" charset="-122"/>
                          <a:cs typeface="+mn-cs"/>
                        </a:rPr>
                        <a:t>）运动副空间坐标</a:t>
                      </a:r>
                      <a:endParaRPr lang="en-US" altLang="zh-CN" sz="2000" kern="1200" dirty="0">
                        <a:solidFill>
                          <a:schemeClr val="tx1"/>
                        </a:solidFill>
                        <a:latin typeface="黑体" panose="02010609060101010101" pitchFamily="49" charset="-122"/>
                        <a:ea typeface="黑体" panose="02010609060101010101" pitchFamily="49" charset="-122"/>
                        <a:cs typeface="+mn-cs"/>
                      </a:endParaRPr>
                    </a:p>
                    <a:p>
                      <a:pPr marL="133350" indent="304800" algn="l">
                        <a:lnSpc>
                          <a:spcPct val="125000"/>
                        </a:lnSpc>
                      </a:pPr>
                      <a:endParaRPr lang="en-US" altLang="zh-CN" kern="1200" dirty="0">
                        <a:solidFill>
                          <a:schemeClr val="tx1"/>
                        </a:solidFill>
                        <a:latin typeface="微软雅黑" panose="020B0503020204020204" pitchFamily="34" charset="-122"/>
                        <a:ea typeface="微软雅黑" panose="020B0503020204020204" pitchFamily="34" charset="-122"/>
                        <a:cs typeface="+mn-cs"/>
                      </a:endParaRPr>
                    </a:p>
                  </a:txBody>
                  <a:tcPr marL="114300" marR="114300" marT="0" marB="0">
                    <a:lnL>
                      <a:noFill/>
                    </a:lnL>
                    <a:lnR>
                      <a:noFill/>
                    </a:lnR>
                    <a:lnT>
                      <a:noFill/>
                    </a:lnT>
                    <a:lnB>
                      <a:noFill/>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842687" y="1706872"/>
              <a:ext cx="1746690" cy="4293444"/>
            </p:xfrm>
            <a:graphic>
              <a:graphicData uri="http://schemas.openxmlformats.org/drawingml/2006/table">
                <a:tbl>
                  <a:tblPr>
                    <a:tableStyleId>{5C22544A-7EE6-4342-B048-85BDC9FD1C3A}</a:tableStyleId>
                  </a:tblPr>
                  <a:tblGrid>
                    <a:gridCol w="1746690">
                      <a:extLst>
                        <a:ext uri="{9D8B030D-6E8A-4147-A177-3AD203B41FA5}">
                          <a16:colId xmlns:a16="http://schemas.microsoft.com/office/drawing/2014/main" val="20000"/>
                        </a:ext>
                      </a:extLst>
                    </a:gridCol>
                  </a:tblGrid>
                  <a:tr h="4293444">
                    <a:tc>
                      <a:txBody>
                        <a:bodyPr/>
                        <a:lstStyle/>
                        <a:p>
                          <a:pPr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𝑨</m:t>
                                    </m:r>
                                  </m:e>
                                  <m:sub>
                                    <m:r>
                                      <a:rPr lang="en-US" sz="1200" kern="100">
                                        <a:effectLst/>
                                        <a:latin typeface="Cambria Math" panose="02040503050406030204" pitchFamily="18" charset="0"/>
                                      </a:rPr>
                                      <m:t>1</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r>
                                      <a:rPr lang="en-US" sz="1200" kern="100">
                                        <a:effectLst/>
                                        <a:latin typeface="Cambria Math" panose="02040503050406030204" pitchFamily="18" charset="0"/>
                                      </a:rPr>
                                      <m:t>,</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r>
                                      <a:rPr lang="en-US" sz="1200" kern="100">
                                        <a:effectLst/>
                                        <a:latin typeface="Cambria Math" panose="02040503050406030204" pitchFamily="18" charset="0"/>
                                      </a:rPr>
                                      <m:t>,0</m:t>
                                    </m:r>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𝑨</m:t>
                                    </m:r>
                                  </m:e>
                                  <m:sub>
                                    <m:r>
                                      <a:rPr lang="en-US" sz="1200" kern="100">
                                        <a:effectLst/>
                                        <a:latin typeface="Cambria Math" panose="02040503050406030204" pitchFamily="18" charset="0"/>
                                      </a:rPr>
                                      <m:t>2</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r>
                                      <a:rPr lang="en-US" sz="1200" kern="100">
                                        <a:effectLst/>
                                        <a:latin typeface="Cambria Math" panose="02040503050406030204" pitchFamily="18" charset="0"/>
                                      </a:rPr>
                                      <m:t>,0,</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𝑨</m:t>
                                    </m:r>
                                  </m:e>
                                  <m:sub>
                                    <m:r>
                                      <a:rPr lang="en-US" sz="1200" kern="100">
                                        <a:effectLst/>
                                        <a:latin typeface="Cambria Math" panose="02040503050406030204" pitchFamily="18" charset="0"/>
                                      </a:rPr>
                                      <m:t>3</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r>
                                      <a:rPr lang="en-US" sz="1200" kern="100">
                                        <a:effectLst/>
                                        <a:latin typeface="Cambria Math" panose="02040503050406030204" pitchFamily="18" charset="0"/>
                                      </a:rPr>
                                      <m:t>,−</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r>
                                      <a:rPr lang="en-US" sz="1200" kern="100">
                                        <a:effectLst/>
                                        <a:latin typeface="Cambria Math" panose="02040503050406030204" pitchFamily="18" charset="0"/>
                                      </a:rPr>
                                      <m:t>,0</m:t>
                                    </m:r>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𝑨</m:t>
                                    </m:r>
                                  </m:e>
                                  <m:sub>
                                    <m:r>
                                      <a:rPr lang="en-US" sz="1200" kern="100">
                                        <a:effectLst/>
                                        <a:latin typeface="Cambria Math" panose="02040503050406030204" pitchFamily="18" charset="0"/>
                                      </a:rPr>
                                      <m:t>4</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r>
                                      <a:rPr lang="en-US" sz="1200" kern="100">
                                        <a:effectLst/>
                                        <a:latin typeface="Cambria Math" panose="02040503050406030204" pitchFamily="18" charset="0"/>
                                      </a:rPr>
                                      <m:t>,0,−</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𝑩</m:t>
                                    </m:r>
                                  </m:e>
                                  <m:sub>
                                    <m:r>
                                      <a:rPr lang="en-US" sz="1200" kern="100">
                                        <a:effectLst/>
                                        <a:latin typeface="Cambria Math" panose="02040503050406030204" pitchFamily="18" charset="0"/>
                                      </a:rPr>
                                      <m:t>1</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0,</m:t>
                                    </m:r>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r>
                                      <a:rPr lang="en-US" sz="1200" kern="100">
                                        <a:effectLst/>
                                        <a:latin typeface="Cambria Math" panose="02040503050406030204" pitchFamily="18" charset="0"/>
                                      </a:rPr>
                                      <m:t>,</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𝑩</m:t>
                                    </m:r>
                                  </m:e>
                                  <m:sub>
                                    <m:r>
                                      <a:rPr lang="en-US" sz="1200" kern="100">
                                        <a:effectLst/>
                                        <a:latin typeface="Cambria Math" panose="02040503050406030204" pitchFamily="18" charset="0"/>
                                      </a:rPr>
                                      <m:t>2</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r>
                                      <a:rPr lang="en-US" sz="1200" kern="100">
                                        <a:effectLst/>
                                        <a:latin typeface="Cambria Math" panose="02040503050406030204" pitchFamily="18" charset="0"/>
                                      </a:rPr>
                                      <m:t>,</m:t>
                                    </m:r>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r>
                                      <a:rPr lang="en-US" sz="1200" kern="100">
                                        <a:effectLst/>
                                        <a:latin typeface="Cambria Math" panose="02040503050406030204" pitchFamily="18" charset="0"/>
                                      </a:rPr>
                                      <m:t>,0</m:t>
                                    </m:r>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𝑩</m:t>
                                    </m:r>
                                  </m:e>
                                  <m:sub>
                                    <m:r>
                                      <a:rPr lang="en-US" sz="1200" kern="100">
                                        <a:effectLst/>
                                        <a:latin typeface="Cambria Math" panose="02040503050406030204" pitchFamily="18" charset="0"/>
                                      </a:rPr>
                                      <m:t>3</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0,</m:t>
                                    </m:r>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r>
                                      <a:rPr lang="en-US" sz="1200" kern="100">
                                        <a:effectLst/>
                                        <a:latin typeface="Cambria Math" panose="02040503050406030204" pitchFamily="18" charset="0"/>
                                      </a:rPr>
                                      <m:t>,</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𝑩</m:t>
                                    </m:r>
                                  </m:e>
                                  <m:sub>
                                    <m:r>
                                      <a:rPr lang="en-US" sz="1200" kern="100">
                                        <a:effectLst/>
                                        <a:latin typeface="Cambria Math" panose="02040503050406030204" pitchFamily="18" charset="0"/>
                                      </a:rPr>
                                      <m:t>4</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r>
                                      <a:rPr lang="en-US" sz="1200" kern="100">
                                        <a:effectLst/>
                                        <a:latin typeface="Cambria Math" panose="02040503050406030204" pitchFamily="18" charset="0"/>
                                      </a:rPr>
                                      <m:t>,</m:t>
                                    </m:r>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r>
                                      <a:rPr lang="en-US" sz="1200" kern="100">
                                        <a:effectLst/>
                                        <a:latin typeface="Cambria Math" panose="02040503050406030204" pitchFamily="18" charset="0"/>
                                      </a:rPr>
                                      <m:t>,0</m:t>
                                    </m:r>
                                  </m:e>
                                </m:d>
                              </m:oMath>
                            </m:oMathPara>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4300" marR="114300" marT="0" marB="0"/>
                    </a:tc>
                    <a:extLst>
                      <a:ext uri="{0D108BD9-81ED-4DB2-BD59-A6C34878D82A}">
                        <a16:rowId xmlns:a16="http://schemas.microsoft.com/office/drawing/2014/main" val="10000"/>
                      </a:ext>
                    </a:extLst>
                  </a:tr>
                </a:tbl>
              </a:graphicData>
            </a:graphic>
          </p:graphicFrame>
        </mc:Choice>
        <mc:Fallback xmlns="">
          <p:graphicFrame>
            <p:nvGraphicFramePr>
              <p:cNvPr id="3" name="表格 2"/>
              <p:cNvGraphicFramePr>
                <a:graphicFrameLocks noGrp="1"/>
              </p:cNvGraphicFramePr>
              <p:nvPr/>
            </p:nvGraphicFramePr>
            <p:xfrm>
              <a:off x="842687" y="1706872"/>
              <a:ext cx="1746690" cy="4293444"/>
            </p:xfrm>
            <a:graphic>
              <a:graphicData uri="http://schemas.openxmlformats.org/drawingml/2006/table">
                <a:tbl>
                  <a:tblPr>
                    <a:tableStyleId>{5C22544A-7EE6-4342-B048-85BDC9FD1C3A}</a:tableStyleId>
                  </a:tblPr>
                  <a:tblGrid>
                    <a:gridCol w="1746690"/>
                  </a:tblGrid>
                  <a:tr h="4302760">
                    <a:tc>
                      <a:txBody>
                        <a:bodyPr/>
                        <a:lstStyle/>
                        <a:p>
                          <a:endParaRPr lang="zh-CN"/>
                        </a:p>
                      </a:txBody>
                      <a:tcPr marL="114300" marR="114300" marT="0" marB="0">
                        <a:blipFill>
                          <a:blip r:embed="rId4"/>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801862" y="1713293"/>
              <a:ext cx="1809890" cy="4295394"/>
            </p:xfrm>
            <a:graphic>
              <a:graphicData uri="http://schemas.openxmlformats.org/drawingml/2006/table">
                <a:tbl>
                  <a:tblPr>
                    <a:tableStyleId>{5C22544A-7EE6-4342-B048-85BDC9FD1C3A}</a:tableStyleId>
                  </a:tblPr>
                  <a:tblGrid>
                    <a:gridCol w="1809890">
                      <a:extLst>
                        <a:ext uri="{9D8B030D-6E8A-4147-A177-3AD203B41FA5}">
                          <a16:colId xmlns:a16="http://schemas.microsoft.com/office/drawing/2014/main" val="20000"/>
                        </a:ext>
                      </a:extLst>
                    </a:gridCol>
                  </a:tblGrid>
                  <a:tr h="4109720">
                    <a:tc>
                      <a:txBody>
                        <a:bodyPr/>
                        <a:lstStyle/>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𝑪</m:t>
                                    </m:r>
                                  </m:e>
                                  <m:sub>
                                    <m:r>
                                      <a:rPr lang="en-US" sz="1200" kern="100">
                                        <a:effectLst/>
                                        <a:latin typeface="Cambria Math" panose="02040503050406030204" pitchFamily="18" charset="0"/>
                                      </a:rPr>
                                      <m:t>1</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r>
                                      <a:rPr lang="en-US" sz="1200" kern="100">
                                        <a:effectLst/>
                                        <a:latin typeface="Cambria Math" panose="02040503050406030204" pitchFamily="18" charset="0"/>
                                      </a:rPr>
                                      <m:t>,0,</m:t>
                                    </m:r>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𝑪</m:t>
                                    </m:r>
                                  </m:e>
                                  <m:sub>
                                    <m:r>
                                      <a:rPr lang="en-US" sz="1200" kern="100">
                                        <a:effectLst/>
                                        <a:latin typeface="Cambria Math" panose="02040503050406030204" pitchFamily="18" charset="0"/>
                                      </a:rPr>
                                      <m:t>2</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0,</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r>
                                      <a:rPr lang="en-US" sz="1200" kern="100">
                                        <a:effectLst/>
                                        <a:latin typeface="Cambria Math" panose="02040503050406030204" pitchFamily="18" charset="0"/>
                                      </a:rPr>
                                      <m:t>,</m:t>
                                    </m:r>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𝑪</m:t>
                                    </m:r>
                                  </m:e>
                                  <m:sub>
                                    <m:r>
                                      <a:rPr lang="en-US" sz="1200" kern="100">
                                        <a:effectLst/>
                                        <a:latin typeface="Cambria Math" panose="02040503050406030204" pitchFamily="18" charset="0"/>
                                      </a:rPr>
                                      <m:t>3</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r>
                                      <a:rPr lang="en-US" sz="1200" kern="100">
                                        <a:effectLst/>
                                        <a:latin typeface="Cambria Math" panose="02040503050406030204" pitchFamily="18" charset="0"/>
                                      </a:rPr>
                                      <m:t>,0,</m:t>
                                    </m:r>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𝑪</m:t>
                                    </m:r>
                                  </m:e>
                                  <m:sub>
                                    <m:r>
                                      <a:rPr lang="en-US" sz="1200" kern="100">
                                        <a:effectLst/>
                                        <a:latin typeface="Cambria Math" panose="02040503050406030204" pitchFamily="18" charset="0"/>
                                      </a:rPr>
                                      <m:t>4</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0,−</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r>
                                      <a:rPr lang="en-US" sz="1200" kern="100">
                                        <a:effectLst/>
                                        <a:latin typeface="Cambria Math" panose="02040503050406030204" pitchFamily="18" charset="0"/>
                                      </a:rPr>
                                      <m:t>,</m:t>
                                    </m:r>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𝑫</m:t>
                                    </m:r>
                                  </m:e>
                                  <m:sub>
                                    <m:r>
                                      <a:rPr lang="en-US" sz="1200" kern="100">
                                        <a:effectLst/>
                                        <a:latin typeface="Cambria Math" panose="02040503050406030204" pitchFamily="18" charset="0"/>
                                      </a:rPr>
                                      <m:t>1</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m:t>
                                    </m:r>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r>
                                      <a:rPr lang="en-US" sz="1200" kern="100">
                                        <a:effectLst/>
                                        <a:latin typeface="Cambria Math" panose="02040503050406030204" pitchFamily="18" charset="0"/>
                                      </a:rPr>
                                      <m:t>,0,−</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𝑫</m:t>
                                    </m:r>
                                  </m:e>
                                  <m:sub>
                                    <m:r>
                                      <a:rPr lang="en-US" sz="1200" kern="100">
                                        <a:effectLst/>
                                        <a:latin typeface="Cambria Math" panose="02040503050406030204" pitchFamily="18" charset="0"/>
                                      </a:rPr>
                                      <m:t>2</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m:t>
                                    </m:r>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r>
                                      <a:rPr lang="en-US" sz="1200" kern="100">
                                        <a:effectLst/>
                                        <a:latin typeface="Cambria Math" panose="02040503050406030204" pitchFamily="18" charset="0"/>
                                      </a:rPr>
                                      <m:t>,−</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r>
                                      <a:rPr lang="en-US" sz="1200" kern="100">
                                        <a:effectLst/>
                                        <a:latin typeface="Cambria Math" panose="02040503050406030204" pitchFamily="18" charset="0"/>
                                      </a:rPr>
                                      <m:t>,0</m:t>
                                    </m:r>
                                  </m:e>
                                </m:d>
                              </m:oMath>
                            </m:oMathPara>
                          </a14:m>
                          <a:endParaRPr lang="zh-CN" sz="105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solidFill>
                                          <a:schemeClr val="dk1"/>
                                        </a:solidFill>
                                        <a:effectLst/>
                                        <a:latin typeface="Cambria Math" panose="02040503050406030204" pitchFamily="18" charset="0"/>
                                        <a:ea typeface="+mn-ea"/>
                                        <a:cs typeface="+mn-cs"/>
                                      </a:rPr>
                                    </m:ctrlPr>
                                  </m:sSubSupPr>
                                  <m:e>
                                    <m:r>
                                      <a:rPr lang="en-US" sz="1200" kern="100">
                                        <a:solidFill>
                                          <a:schemeClr val="dk1"/>
                                        </a:solidFill>
                                        <a:effectLst/>
                                        <a:latin typeface="Cambria Math" panose="02040503050406030204" pitchFamily="18" charset="0"/>
                                        <a:ea typeface="+mn-ea"/>
                                        <a:cs typeface="+mn-cs"/>
                                      </a:rPr>
                                      <m:t>𝑫</m:t>
                                    </m:r>
                                  </m:e>
                                  <m:sub>
                                    <m:r>
                                      <a:rPr lang="en-US" sz="1200" kern="100">
                                        <a:solidFill>
                                          <a:schemeClr val="dk1"/>
                                        </a:solidFill>
                                        <a:effectLst/>
                                        <a:latin typeface="Cambria Math" panose="02040503050406030204" pitchFamily="18" charset="0"/>
                                        <a:ea typeface="+mn-ea"/>
                                        <a:cs typeface="+mn-cs"/>
                                      </a:rPr>
                                      <m:t>3</m:t>
                                    </m:r>
                                  </m:sub>
                                  <m:sup>
                                    <m:r>
                                      <m:rPr>
                                        <m:nor/>
                                      </m:rPr>
                                      <a:rPr lang="en-US" sz="1200" kern="100">
                                        <a:solidFill>
                                          <a:schemeClr val="dk1"/>
                                        </a:solidFill>
                                        <a:effectLst/>
                                        <a:latin typeface="+mn-lt"/>
                                        <a:ea typeface="+mn-ea"/>
                                        <a:cs typeface="+mn-cs"/>
                                      </a:rPr>
                                      <m:t>to</m:t>
                                    </m:r>
                                  </m:sup>
                                </m:sSubSup>
                                <m:r>
                                  <a:rPr lang="en-US" sz="1200" kern="100">
                                    <a:solidFill>
                                      <a:schemeClr val="dk1"/>
                                    </a:solidFill>
                                    <a:effectLst/>
                                    <a:latin typeface="Cambria Math" panose="02040503050406030204" pitchFamily="18" charset="0"/>
                                    <a:ea typeface="+mn-ea"/>
                                    <a:cs typeface="+mn-cs"/>
                                  </a:rPr>
                                  <m:t>=</m:t>
                                </m:r>
                                <m:d>
                                  <m:dPr>
                                    <m:ctrlPr>
                                      <a:rPr lang="zh-CN" sz="1200" i="1" kern="100">
                                        <a:solidFill>
                                          <a:schemeClr val="dk1"/>
                                        </a:solidFill>
                                        <a:effectLst/>
                                        <a:latin typeface="Cambria Math" panose="02040503050406030204" pitchFamily="18" charset="0"/>
                                        <a:ea typeface="+mn-ea"/>
                                        <a:cs typeface="+mn-cs"/>
                                      </a:rPr>
                                    </m:ctrlPr>
                                  </m:dPr>
                                  <m:e>
                                    <m:r>
                                      <a:rPr lang="en-US" sz="1200" kern="100">
                                        <a:solidFill>
                                          <a:schemeClr val="dk1"/>
                                        </a:solidFill>
                                        <a:effectLst/>
                                        <a:latin typeface="Cambria Math" panose="02040503050406030204" pitchFamily="18" charset="0"/>
                                        <a:ea typeface="+mn-ea"/>
                                        <a:cs typeface="+mn-cs"/>
                                      </a:rPr>
                                      <m:t>−</m:t>
                                    </m:r>
                                    <m:rad>
                                      <m:radPr>
                                        <m:degHide m:val="on"/>
                                        <m:ctrlPr>
                                          <a:rPr lang="zh-CN" sz="1200" i="1" kern="100">
                                            <a:solidFill>
                                              <a:schemeClr val="dk1"/>
                                            </a:solidFill>
                                            <a:effectLst/>
                                            <a:latin typeface="Cambria Math" panose="02040503050406030204" pitchFamily="18" charset="0"/>
                                            <a:ea typeface="+mn-ea"/>
                                            <a:cs typeface="+mn-cs"/>
                                          </a:rPr>
                                        </m:ctrlPr>
                                      </m:radPr>
                                      <m:deg/>
                                      <m:e>
                                        <m:r>
                                          <a:rPr lang="en-US" sz="1200" kern="100">
                                            <a:solidFill>
                                              <a:schemeClr val="dk1"/>
                                            </a:solidFill>
                                            <a:effectLst/>
                                            <a:latin typeface="Cambria Math" panose="02040503050406030204" pitchFamily="18" charset="0"/>
                                            <a:ea typeface="+mn-ea"/>
                                            <a:cs typeface="+mn-cs"/>
                                          </a:rPr>
                                          <m:t>2</m:t>
                                        </m:r>
                                      </m:e>
                                    </m:rad>
                                    <m:r>
                                      <a:rPr lang="en-US" sz="1200" kern="100">
                                        <a:solidFill>
                                          <a:schemeClr val="dk1"/>
                                        </a:solidFill>
                                        <a:effectLst/>
                                        <a:latin typeface="Cambria Math" panose="02040503050406030204" pitchFamily="18" charset="0"/>
                                        <a:ea typeface="+mn-ea"/>
                                        <a:cs typeface="+mn-cs"/>
                                      </a:rPr>
                                      <m:t>,0,</m:t>
                                    </m:r>
                                    <m:f>
                                      <m:fPr>
                                        <m:ctrlPr>
                                          <a:rPr lang="zh-CN" sz="1200" i="1" kern="100">
                                            <a:solidFill>
                                              <a:schemeClr val="dk1"/>
                                            </a:solidFill>
                                            <a:effectLst/>
                                            <a:latin typeface="Cambria Math" panose="02040503050406030204" pitchFamily="18" charset="0"/>
                                            <a:ea typeface="+mn-ea"/>
                                            <a:cs typeface="+mn-cs"/>
                                          </a:rPr>
                                        </m:ctrlPr>
                                      </m:fPr>
                                      <m:num>
                                        <m:rad>
                                          <m:radPr>
                                            <m:degHide m:val="on"/>
                                            <m:ctrlPr>
                                              <a:rPr lang="zh-CN" sz="1200" i="1" kern="100">
                                                <a:solidFill>
                                                  <a:schemeClr val="dk1"/>
                                                </a:solidFill>
                                                <a:effectLst/>
                                                <a:latin typeface="Cambria Math" panose="02040503050406030204" pitchFamily="18" charset="0"/>
                                                <a:ea typeface="+mn-ea"/>
                                                <a:cs typeface="+mn-cs"/>
                                              </a:rPr>
                                            </m:ctrlPr>
                                          </m:radPr>
                                          <m:deg/>
                                          <m:e>
                                            <m:r>
                                              <a:rPr lang="en-US" sz="1200" kern="100">
                                                <a:solidFill>
                                                  <a:schemeClr val="dk1"/>
                                                </a:solidFill>
                                                <a:effectLst/>
                                                <a:latin typeface="Cambria Math" panose="02040503050406030204" pitchFamily="18" charset="0"/>
                                                <a:ea typeface="+mn-ea"/>
                                                <a:cs typeface="+mn-cs"/>
                                              </a:rPr>
                                              <m:t>2</m:t>
                                            </m:r>
                                          </m:e>
                                        </m:rad>
                                      </m:num>
                                      <m:den>
                                        <m:r>
                                          <a:rPr lang="en-US" sz="1200" kern="100">
                                            <a:solidFill>
                                              <a:schemeClr val="dk1"/>
                                            </a:solidFill>
                                            <a:effectLst/>
                                            <a:latin typeface="Cambria Math" panose="02040503050406030204" pitchFamily="18" charset="0"/>
                                            <a:ea typeface="+mn-ea"/>
                                            <a:cs typeface="+mn-cs"/>
                                          </a:rPr>
                                          <m:t>2</m:t>
                                        </m:r>
                                      </m:den>
                                    </m:f>
                                  </m:e>
                                </m:d>
                              </m:oMath>
                            </m:oMathPara>
                          </a14:m>
                          <a:endParaRPr lang="zh-CN" sz="1200" kern="100" dirty="0">
                            <a:solidFill>
                              <a:schemeClr val="dk1"/>
                            </a:solidFill>
                            <a:effectLst/>
                            <a:latin typeface="+mn-lt"/>
                            <a:ea typeface="+mn-ea"/>
                            <a:cs typeface="+mn-cs"/>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solidFill>
                                          <a:schemeClr val="dk1"/>
                                        </a:solidFill>
                                        <a:effectLst/>
                                        <a:latin typeface="Cambria Math" panose="02040503050406030204" pitchFamily="18" charset="0"/>
                                        <a:ea typeface="+mn-ea"/>
                                        <a:cs typeface="+mn-cs"/>
                                      </a:rPr>
                                    </m:ctrlPr>
                                  </m:sSubSupPr>
                                  <m:e>
                                    <m:r>
                                      <a:rPr lang="en-US" sz="1200" kern="100">
                                        <a:solidFill>
                                          <a:schemeClr val="dk1"/>
                                        </a:solidFill>
                                        <a:effectLst/>
                                        <a:latin typeface="Cambria Math" panose="02040503050406030204" pitchFamily="18" charset="0"/>
                                        <a:ea typeface="+mn-ea"/>
                                        <a:cs typeface="+mn-cs"/>
                                      </a:rPr>
                                      <m:t>𝑫</m:t>
                                    </m:r>
                                  </m:e>
                                  <m:sub>
                                    <m:r>
                                      <a:rPr lang="en-US" sz="1200" kern="100">
                                        <a:solidFill>
                                          <a:schemeClr val="dk1"/>
                                        </a:solidFill>
                                        <a:effectLst/>
                                        <a:latin typeface="Cambria Math" panose="02040503050406030204" pitchFamily="18" charset="0"/>
                                        <a:ea typeface="+mn-ea"/>
                                        <a:cs typeface="+mn-cs"/>
                                      </a:rPr>
                                      <m:t>4</m:t>
                                    </m:r>
                                  </m:sub>
                                  <m:sup>
                                    <m:r>
                                      <m:rPr>
                                        <m:nor/>
                                      </m:rPr>
                                      <a:rPr lang="en-US" sz="1200" kern="100">
                                        <a:solidFill>
                                          <a:schemeClr val="dk1"/>
                                        </a:solidFill>
                                        <a:effectLst/>
                                        <a:latin typeface="+mn-lt"/>
                                        <a:ea typeface="+mn-ea"/>
                                        <a:cs typeface="+mn-cs"/>
                                      </a:rPr>
                                      <m:t>to</m:t>
                                    </m:r>
                                  </m:sup>
                                </m:sSubSup>
                                <m:r>
                                  <a:rPr lang="en-US" sz="1200" kern="100">
                                    <a:solidFill>
                                      <a:schemeClr val="dk1"/>
                                    </a:solidFill>
                                    <a:effectLst/>
                                    <a:latin typeface="Cambria Math" panose="02040503050406030204" pitchFamily="18" charset="0"/>
                                    <a:ea typeface="+mn-ea"/>
                                    <a:cs typeface="+mn-cs"/>
                                  </a:rPr>
                                  <m:t>=</m:t>
                                </m:r>
                                <m:d>
                                  <m:dPr>
                                    <m:ctrlPr>
                                      <a:rPr lang="zh-CN" sz="1200" i="1" kern="100">
                                        <a:solidFill>
                                          <a:schemeClr val="dk1"/>
                                        </a:solidFill>
                                        <a:effectLst/>
                                        <a:latin typeface="Cambria Math" panose="02040503050406030204" pitchFamily="18" charset="0"/>
                                        <a:ea typeface="+mn-ea"/>
                                        <a:cs typeface="+mn-cs"/>
                                      </a:rPr>
                                    </m:ctrlPr>
                                  </m:dPr>
                                  <m:e>
                                    <m:r>
                                      <a:rPr lang="en-US" sz="1200" kern="100">
                                        <a:solidFill>
                                          <a:schemeClr val="dk1"/>
                                        </a:solidFill>
                                        <a:effectLst/>
                                        <a:latin typeface="Cambria Math" panose="02040503050406030204" pitchFamily="18" charset="0"/>
                                        <a:ea typeface="+mn-ea"/>
                                        <a:cs typeface="+mn-cs"/>
                                      </a:rPr>
                                      <m:t>−</m:t>
                                    </m:r>
                                    <m:rad>
                                      <m:radPr>
                                        <m:degHide m:val="on"/>
                                        <m:ctrlPr>
                                          <a:rPr lang="zh-CN" sz="1200" i="1" kern="100">
                                            <a:solidFill>
                                              <a:schemeClr val="dk1"/>
                                            </a:solidFill>
                                            <a:effectLst/>
                                            <a:latin typeface="Cambria Math" panose="02040503050406030204" pitchFamily="18" charset="0"/>
                                            <a:ea typeface="+mn-ea"/>
                                            <a:cs typeface="+mn-cs"/>
                                          </a:rPr>
                                        </m:ctrlPr>
                                      </m:radPr>
                                      <m:deg/>
                                      <m:e>
                                        <m:r>
                                          <a:rPr lang="en-US" sz="1200" kern="100">
                                            <a:solidFill>
                                              <a:schemeClr val="dk1"/>
                                            </a:solidFill>
                                            <a:effectLst/>
                                            <a:latin typeface="Cambria Math" panose="02040503050406030204" pitchFamily="18" charset="0"/>
                                            <a:ea typeface="+mn-ea"/>
                                            <a:cs typeface="+mn-cs"/>
                                          </a:rPr>
                                          <m:t>2</m:t>
                                        </m:r>
                                      </m:e>
                                    </m:rad>
                                    <m:r>
                                      <a:rPr lang="en-US" sz="1200" kern="100">
                                        <a:solidFill>
                                          <a:schemeClr val="dk1"/>
                                        </a:solidFill>
                                        <a:effectLst/>
                                        <a:latin typeface="Cambria Math" panose="02040503050406030204" pitchFamily="18" charset="0"/>
                                        <a:ea typeface="+mn-ea"/>
                                        <a:cs typeface="+mn-cs"/>
                                      </a:rPr>
                                      <m:t>,</m:t>
                                    </m:r>
                                    <m:f>
                                      <m:fPr>
                                        <m:ctrlPr>
                                          <a:rPr lang="zh-CN" sz="1200" i="1" kern="100">
                                            <a:solidFill>
                                              <a:schemeClr val="dk1"/>
                                            </a:solidFill>
                                            <a:effectLst/>
                                            <a:latin typeface="Cambria Math" panose="02040503050406030204" pitchFamily="18" charset="0"/>
                                            <a:ea typeface="+mn-ea"/>
                                            <a:cs typeface="+mn-cs"/>
                                          </a:rPr>
                                        </m:ctrlPr>
                                      </m:fPr>
                                      <m:num>
                                        <m:rad>
                                          <m:radPr>
                                            <m:degHide m:val="on"/>
                                            <m:ctrlPr>
                                              <a:rPr lang="zh-CN" sz="1200" i="1" kern="100">
                                                <a:solidFill>
                                                  <a:schemeClr val="dk1"/>
                                                </a:solidFill>
                                                <a:effectLst/>
                                                <a:latin typeface="Cambria Math" panose="02040503050406030204" pitchFamily="18" charset="0"/>
                                                <a:ea typeface="+mn-ea"/>
                                                <a:cs typeface="+mn-cs"/>
                                              </a:rPr>
                                            </m:ctrlPr>
                                          </m:radPr>
                                          <m:deg/>
                                          <m:e>
                                            <m:r>
                                              <a:rPr lang="en-US" sz="1200" kern="100">
                                                <a:solidFill>
                                                  <a:schemeClr val="dk1"/>
                                                </a:solidFill>
                                                <a:effectLst/>
                                                <a:latin typeface="Cambria Math" panose="02040503050406030204" pitchFamily="18" charset="0"/>
                                                <a:ea typeface="+mn-ea"/>
                                                <a:cs typeface="+mn-cs"/>
                                              </a:rPr>
                                              <m:t>2</m:t>
                                            </m:r>
                                          </m:e>
                                        </m:rad>
                                      </m:num>
                                      <m:den>
                                        <m:r>
                                          <a:rPr lang="en-US" sz="1200" kern="100">
                                            <a:solidFill>
                                              <a:schemeClr val="dk1"/>
                                            </a:solidFill>
                                            <a:effectLst/>
                                            <a:latin typeface="Cambria Math" panose="02040503050406030204" pitchFamily="18" charset="0"/>
                                            <a:ea typeface="+mn-ea"/>
                                            <a:cs typeface="+mn-cs"/>
                                          </a:rPr>
                                          <m:t>2</m:t>
                                        </m:r>
                                      </m:den>
                                    </m:f>
                                    <m:r>
                                      <a:rPr lang="en-US" sz="1200" kern="100">
                                        <a:solidFill>
                                          <a:schemeClr val="dk1"/>
                                        </a:solidFill>
                                        <a:effectLst/>
                                        <a:latin typeface="Cambria Math" panose="02040503050406030204" pitchFamily="18" charset="0"/>
                                        <a:ea typeface="+mn-ea"/>
                                        <a:cs typeface="+mn-cs"/>
                                      </a:rPr>
                                      <m:t>,0</m:t>
                                    </m:r>
                                  </m:e>
                                </m:d>
                              </m:oMath>
                            </m:oMathPara>
                          </a14:m>
                          <a:endParaRPr lang="zh-CN" altLang="zh-CN" sz="1200" kern="100" dirty="0">
                            <a:solidFill>
                              <a:schemeClr val="dk1"/>
                            </a:solidFill>
                            <a:effectLst/>
                            <a:latin typeface="+mn-lt"/>
                            <a:ea typeface="+mn-ea"/>
                            <a:cs typeface="+mn-cs"/>
                          </a:endParaRPr>
                        </a:p>
                        <a:p>
                          <a:pPr indent="152400" algn="l">
                            <a:lnSpc>
                              <a:spcPct val="125000"/>
                            </a:lnSpc>
                            <a:tabLst>
                              <a:tab pos="1022985" algn="l"/>
                            </a:tabLst>
                          </a:pP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4300" marR="114300" marT="0" marB="0"/>
                    </a:tc>
                    <a:extLst>
                      <a:ext uri="{0D108BD9-81ED-4DB2-BD59-A6C34878D82A}">
                        <a16:rowId xmlns:a16="http://schemas.microsoft.com/office/drawing/2014/main" val="10000"/>
                      </a:ext>
                    </a:extLst>
                  </a:tr>
                </a:tbl>
              </a:graphicData>
            </a:graphic>
          </p:graphicFrame>
        </mc:Choice>
        <mc:Fallback xmlns="">
          <p:graphicFrame>
            <p:nvGraphicFramePr>
              <p:cNvPr id="4" name="表格 3"/>
              <p:cNvGraphicFramePr>
                <a:graphicFrameLocks noGrp="1"/>
              </p:cNvGraphicFramePr>
              <p:nvPr/>
            </p:nvGraphicFramePr>
            <p:xfrm>
              <a:off x="2801862" y="1713293"/>
              <a:ext cx="1809890" cy="4295394"/>
            </p:xfrm>
            <a:graphic>
              <a:graphicData uri="http://schemas.openxmlformats.org/drawingml/2006/table">
                <a:tbl>
                  <a:tblPr>
                    <a:tableStyleId>{5C22544A-7EE6-4342-B048-85BDC9FD1C3A}</a:tableStyleId>
                  </a:tblPr>
                  <a:tblGrid>
                    <a:gridCol w="1809890"/>
                  </a:tblGrid>
                  <a:tr h="5003800">
                    <a:tc>
                      <a:txBody>
                        <a:bodyPr/>
                        <a:lstStyle/>
                        <a:p>
                          <a:endParaRPr lang="zh-CN"/>
                        </a:p>
                      </a:txBody>
                      <a:tcPr marL="114300" marR="114300" marT="0" marB="0">
                        <a:blipFill>
                          <a:blip r:embed="rId5"/>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nvGraphicFramePr>
            <p:xfrm>
              <a:off x="4824238" y="1713293"/>
              <a:ext cx="2063672" cy="4295394"/>
            </p:xfrm>
            <a:graphic>
              <a:graphicData uri="http://schemas.openxmlformats.org/drawingml/2006/table">
                <a:tbl>
                  <a:tblPr>
                    <a:tableStyleId>{5C22544A-7EE6-4342-B048-85BDC9FD1C3A}</a:tableStyleId>
                  </a:tblPr>
                  <a:tblGrid>
                    <a:gridCol w="2063672">
                      <a:extLst>
                        <a:ext uri="{9D8B030D-6E8A-4147-A177-3AD203B41FA5}">
                          <a16:colId xmlns:a16="http://schemas.microsoft.com/office/drawing/2014/main" val="20000"/>
                        </a:ext>
                      </a:extLst>
                    </a:gridCol>
                  </a:tblGrid>
                  <a:tr h="0">
                    <a:tc>
                      <a:txBody>
                        <a:bodyPr/>
                        <a:lstStyle/>
                        <a:p>
                          <a:pPr indent="152400" algn="ctr">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altLang="zh-CN" sz="1200" i="1" kern="100" smtClean="0">
                                        <a:solidFill>
                                          <a:schemeClr val="dk1"/>
                                        </a:solidFill>
                                        <a:effectLst/>
                                        <a:latin typeface="Cambria Math" panose="02040503050406030204" pitchFamily="18" charset="0"/>
                                        <a:ea typeface="+mn-ea"/>
                                        <a:cs typeface="+mn-cs"/>
                                      </a:rPr>
                                    </m:ctrlPr>
                                  </m:sSubSupPr>
                                  <m:e>
                                    <m:r>
                                      <a:rPr lang="en-US" altLang="zh-CN" sz="1200" kern="100">
                                        <a:solidFill>
                                          <a:schemeClr val="dk1"/>
                                        </a:solidFill>
                                        <a:effectLst/>
                                        <a:latin typeface="Cambria Math" panose="02040503050406030204" pitchFamily="18" charset="0"/>
                                        <a:ea typeface="+mn-ea"/>
                                        <a:cs typeface="+mn-cs"/>
                                      </a:rPr>
                                      <m:t>𝑬</m:t>
                                    </m:r>
                                  </m:e>
                                  <m:sub>
                                    <m:r>
                                      <a:rPr lang="en-US" altLang="zh-CN" sz="1200" kern="100">
                                        <a:solidFill>
                                          <a:schemeClr val="dk1"/>
                                        </a:solidFill>
                                        <a:effectLst/>
                                        <a:latin typeface="Cambria Math" panose="02040503050406030204" pitchFamily="18" charset="0"/>
                                        <a:ea typeface="+mn-ea"/>
                                        <a:cs typeface="+mn-cs"/>
                                      </a:rPr>
                                      <m:t>1</m:t>
                                    </m:r>
                                  </m:sub>
                                  <m:sup>
                                    <m:r>
                                      <m:rPr>
                                        <m:nor/>
                                      </m:rPr>
                                      <a:rPr lang="en-US" altLang="zh-CN" sz="1200" kern="100">
                                        <a:solidFill>
                                          <a:schemeClr val="dk1"/>
                                        </a:solidFill>
                                        <a:effectLst/>
                                        <a:latin typeface="+mn-lt"/>
                                        <a:ea typeface="+mn-ea"/>
                                        <a:cs typeface="+mn-cs"/>
                                      </a:rPr>
                                      <m:t>to</m:t>
                                    </m:r>
                                  </m:sup>
                                </m:sSubSup>
                                <m:r>
                                  <a:rPr lang="en-US" altLang="zh-CN" sz="1200" kern="100">
                                    <a:solidFill>
                                      <a:schemeClr val="dk1"/>
                                    </a:solidFill>
                                    <a:effectLst/>
                                    <a:latin typeface="Cambria Math" panose="02040503050406030204" pitchFamily="18" charset="0"/>
                                    <a:ea typeface="+mn-ea"/>
                                    <a:cs typeface="+mn-cs"/>
                                  </a:rPr>
                                  <m:t>=</m:t>
                                </m:r>
                                <m:d>
                                  <m:dPr>
                                    <m:ctrlPr>
                                      <a:rPr lang="zh-CN" altLang="zh-CN" sz="1200" i="1" kern="100">
                                        <a:solidFill>
                                          <a:schemeClr val="dk1"/>
                                        </a:solidFill>
                                        <a:effectLst/>
                                        <a:latin typeface="Cambria Math" panose="02040503050406030204" pitchFamily="18" charset="0"/>
                                        <a:ea typeface="+mn-ea"/>
                                        <a:cs typeface="+mn-cs"/>
                                      </a:rPr>
                                    </m:ctrlPr>
                                  </m:dPr>
                                  <m:e>
                                    <m:r>
                                      <a:rPr lang="en-US" altLang="zh-CN" sz="1200" kern="100">
                                        <a:solidFill>
                                          <a:schemeClr val="dk1"/>
                                        </a:solidFill>
                                        <a:effectLst/>
                                        <a:latin typeface="Cambria Math" panose="02040503050406030204" pitchFamily="18" charset="0"/>
                                        <a:ea typeface="+mn-ea"/>
                                        <a:cs typeface="+mn-cs"/>
                                      </a:rPr>
                                      <m:t>−</m:t>
                                    </m:r>
                                    <m:f>
                                      <m:fPr>
                                        <m:ctrlPr>
                                          <a:rPr lang="zh-CN" altLang="zh-CN" sz="1200" i="1" kern="100">
                                            <a:solidFill>
                                              <a:schemeClr val="dk1"/>
                                            </a:solidFill>
                                            <a:effectLst/>
                                            <a:latin typeface="Cambria Math" panose="02040503050406030204" pitchFamily="18" charset="0"/>
                                            <a:ea typeface="+mn-ea"/>
                                            <a:cs typeface="+mn-cs"/>
                                          </a:rPr>
                                        </m:ctrlPr>
                                      </m:fPr>
                                      <m:num>
                                        <m:rad>
                                          <m:radPr>
                                            <m:degHide m:val="on"/>
                                            <m:ctrlPr>
                                              <a:rPr lang="zh-CN" altLang="zh-CN" sz="1200" i="1" kern="100">
                                                <a:solidFill>
                                                  <a:schemeClr val="dk1"/>
                                                </a:solidFill>
                                                <a:effectLst/>
                                                <a:latin typeface="Cambria Math" panose="02040503050406030204" pitchFamily="18" charset="0"/>
                                                <a:ea typeface="+mn-ea"/>
                                                <a:cs typeface="+mn-cs"/>
                                              </a:rPr>
                                            </m:ctrlPr>
                                          </m:radPr>
                                          <m:deg/>
                                          <m:e>
                                            <m:r>
                                              <a:rPr lang="en-US" altLang="zh-CN" sz="1200" kern="100">
                                                <a:solidFill>
                                                  <a:schemeClr val="dk1"/>
                                                </a:solidFill>
                                                <a:effectLst/>
                                                <a:latin typeface="Cambria Math" panose="02040503050406030204" pitchFamily="18" charset="0"/>
                                                <a:ea typeface="+mn-ea"/>
                                                <a:cs typeface="+mn-cs"/>
                                              </a:rPr>
                                              <m:t>2</m:t>
                                            </m:r>
                                          </m:e>
                                        </m:rad>
                                      </m:num>
                                      <m:den>
                                        <m:r>
                                          <a:rPr lang="en-US" altLang="zh-CN" sz="1200" kern="100">
                                            <a:solidFill>
                                              <a:schemeClr val="dk1"/>
                                            </a:solidFill>
                                            <a:effectLst/>
                                            <a:latin typeface="Cambria Math" panose="02040503050406030204" pitchFamily="18" charset="0"/>
                                            <a:ea typeface="+mn-ea"/>
                                            <a:cs typeface="+mn-cs"/>
                                          </a:rPr>
                                          <m:t>2</m:t>
                                        </m:r>
                                      </m:den>
                                    </m:f>
                                    <m:r>
                                      <a:rPr lang="en-US" altLang="zh-CN" sz="1200" kern="100">
                                        <a:solidFill>
                                          <a:schemeClr val="dk1"/>
                                        </a:solidFill>
                                        <a:effectLst/>
                                        <a:latin typeface="Cambria Math" panose="02040503050406030204" pitchFamily="18" charset="0"/>
                                        <a:ea typeface="+mn-ea"/>
                                        <a:cs typeface="+mn-cs"/>
                                      </a:rPr>
                                      <m:t>,−</m:t>
                                    </m:r>
                                    <m:rad>
                                      <m:radPr>
                                        <m:degHide m:val="on"/>
                                        <m:ctrlPr>
                                          <a:rPr lang="zh-CN" altLang="zh-CN" sz="1200" i="1" kern="100">
                                            <a:solidFill>
                                              <a:schemeClr val="dk1"/>
                                            </a:solidFill>
                                            <a:effectLst/>
                                            <a:latin typeface="Cambria Math" panose="02040503050406030204" pitchFamily="18" charset="0"/>
                                            <a:ea typeface="+mn-ea"/>
                                            <a:cs typeface="+mn-cs"/>
                                          </a:rPr>
                                        </m:ctrlPr>
                                      </m:radPr>
                                      <m:deg/>
                                      <m:e>
                                        <m:r>
                                          <a:rPr lang="en-US" altLang="zh-CN" sz="1200" kern="100">
                                            <a:solidFill>
                                              <a:schemeClr val="dk1"/>
                                            </a:solidFill>
                                            <a:effectLst/>
                                            <a:latin typeface="Cambria Math" panose="02040503050406030204" pitchFamily="18" charset="0"/>
                                            <a:ea typeface="+mn-ea"/>
                                            <a:cs typeface="+mn-cs"/>
                                          </a:rPr>
                                          <m:t>2</m:t>
                                        </m:r>
                                      </m:e>
                                    </m:rad>
                                    <m:r>
                                      <a:rPr lang="en-US" altLang="zh-CN" sz="1200" kern="100">
                                        <a:solidFill>
                                          <a:schemeClr val="dk1"/>
                                        </a:solidFill>
                                        <a:effectLst/>
                                        <a:latin typeface="Cambria Math" panose="02040503050406030204" pitchFamily="18" charset="0"/>
                                        <a:ea typeface="+mn-ea"/>
                                        <a:cs typeface="+mn-cs"/>
                                      </a:rPr>
                                      <m:t>,0</m:t>
                                    </m:r>
                                  </m:e>
                                </m:d>
                              </m:oMath>
                            </m:oMathPara>
                          </a14:m>
                          <a:endParaRPr lang="en-US" altLang="zh-CN" sz="1200" kern="100" dirty="0">
                            <a:effectLst/>
                          </a:endParaRPr>
                        </a:p>
                        <a:p>
                          <a:pPr indent="152400" algn="l">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effectLst/>
                                        <a:latin typeface="Cambria Math" panose="02040503050406030204" pitchFamily="18" charset="0"/>
                                      </a:rPr>
                                    </m:ctrlPr>
                                  </m:sSubSupPr>
                                  <m:e>
                                    <m:r>
                                      <a:rPr lang="en-US" sz="1200" kern="100">
                                        <a:effectLst/>
                                        <a:latin typeface="Cambria Math" panose="02040503050406030204" pitchFamily="18" charset="0"/>
                                      </a:rPr>
                                      <m:t>𝑬</m:t>
                                    </m:r>
                                  </m:e>
                                  <m:sub>
                                    <m:r>
                                      <a:rPr lang="en-US" sz="1200" kern="100">
                                        <a:effectLst/>
                                        <a:latin typeface="Cambria Math" panose="02040503050406030204" pitchFamily="18" charset="0"/>
                                      </a:rPr>
                                      <m:t>2</m:t>
                                    </m:r>
                                  </m:sub>
                                  <m:sup>
                                    <m:r>
                                      <m:rPr>
                                        <m:nor/>
                                      </m:rPr>
                                      <a:rPr lang="en-US" sz="1200" kern="100">
                                        <a:effectLst/>
                                        <a:latin typeface="Cambria Math" panose="02040503050406030204" pitchFamily="18" charset="0"/>
                                      </a:rPr>
                                      <m:t>to</m:t>
                                    </m:r>
                                  </m:sup>
                                </m:sSubSup>
                                <m:r>
                                  <a:rPr lang="en-US" sz="1200" kern="100">
                                    <a:effectLst/>
                                    <a:latin typeface="Cambria Math" panose="02040503050406030204" pitchFamily="18" charset="0"/>
                                  </a:rPr>
                                  <m:t>=</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0,−</m:t>
                                    </m:r>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r>
                                      <a:rPr lang="en-US" sz="1200" kern="100">
                                        <a:effectLst/>
                                        <a:latin typeface="Cambria Math" panose="02040503050406030204" pitchFamily="18" charset="0"/>
                                      </a:rPr>
                                      <m:t>,−</m:t>
                                    </m:r>
                                    <m:f>
                                      <m:fPr>
                                        <m:ctrlPr>
                                          <a:rPr lang="zh-CN" sz="1200" i="1" kern="100">
                                            <a:effectLst/>
                                            <a:latin typeface="Cambria Math" panose="02040503050406030204" pitchFamily="18" charset="0"/>
                                          </a:rPr>
                                        </m:ctrlPr>
                                      </m:fPr>
                                      <m:num>
                                        <m:rad>
                                          <m:radPr>
                                            <m:degHide m:val="on"/>
                                            <m:ctrlPr>
                                              <a:rPr lang="zh-CN" sz="1200" i="1" kern="100">
                                                <a:effectLst/>
                                                <a:latin typeface="Cambria Math" panose="02040503050406030204" pitchFamily="18" charset="0"/>
                                              </a:rPr>
                                            </m:ctrlPr>
                                          </m:radPr>
                                          <m:deg/>
                                          <m:e>
                                            <m:r>
                                              <a:rPr lang="en-US" sz="1200" kern="100">
                                                <a:effectLst/>
                                                <a:latin typeface="Cambria Math" panose="02040503050406030204" pitchFamily="18" charset="0"/>
                                              </a:rPr>
                                              <m:t>2</m:t>
                                            </m:r>
                                          </m:e>
                                        </m:rad>
                                      </m:num>
                                      <m:den>
                                        <m:r>
                                          <a:rPr lang="en-US" sz="1200" kern="100">
                                            <a:effectLst/>
                                            <a:latin typeface="Cambria Math" panose="02040503050406030204" pitchFamily="18" charset="0"/>
                                          </a:rPr>
                                          <m:t>2</m:t>
                                        </m:r>
                                      </m:den>
                                    </m:f>
                                  </m:e>
                                </m:d>
                              </m:oMath>
                            </m:oMathPara>
                          </a14:m>
                          <a:endParaRPr lang="zh-CN" sz="1050" kern="100" dirty="0">
                            <a:effectLst/>
                          </a:endParaRPr>
                        </a:p>
                        <a:p>
                          <a:pPr marL="0" indent="152400" algn="l" defTabSz="914400" rtl="0" eaLnBrk="1" latinLnBrk="0" hangingPunct="1">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solidFill>
                                          <a:schemeClr val="dk1"/>
                                        </a:solidFill>
                                        <a:effectLst/>
                                        <a:latin typeface="Cambria Math" panose="02040503050406030204" pitchFamily="18" charset="0"/>
                                        <a:ea typeface="+mn-ea"/>
                                        <a:cs typeface="+mn-cs"/>
                                      </a:rPr>
                                    </m:ctrlPr>
                                  </m:sSubSupPr>
                                  <m:e>
                                    <m:r>
                                      <a:rPr lang="en-US" sz="1200" kern="100">
                                        <a:solidFill>
                                          <a:schemeClr val="dk1"/>
                                        </a:solidFill>
                                        <a:effectLst/>
                                        <a:latin typeface="Cambria Math" panose="02040503050406030204" pitchFamily="18" charset="0"/>
                                        <a:ea typeface="+mn-ea"/>
                                        <a:cs typeface="+mn-cs"/>
                                      </a:rPr>
                                      <m:t>𝑬</m:t>
                                    </m:r>
                                  </m:e>
                                  <m:sub>
                                    <m:r>
                                      <a:rPr lang="en-US" sz="1200" kern="100">
                                        <a:solidFill>
                                          <a:schemeClr val="dk1"/>
                                        </a:solidFill>
                                        <a:effectLst/>
                                        <a:latin typeface="Cambria Math" panose="02040503050406030204" pitchFamily="18" charset="0"/>
                                        <a:ea typeface="+mn-ea"/>
                                        <a:cs typeface="+mn-cs"/>
                                      </a:rPr>
                                      <m:t>3</m:t>
                                    </m:r>
                                  </m:sub>
                                  <m:sup>
                                    <m:r>
                                      <m:rPr>
                                        <m:nor/>
                                      </m:rPr>
                                      <a:rPr lang="en-US" sz="1200" kern="100">
                                        <a:solidFill>
                                          <a:schemeClr val="dk1"/>
                                        </a:solidFill>
                                        <a:effectLst/>
                                        <a:latin typeface="+mn-lt"/>
                                        <a:ea typeface="+mn-ea"/>
                                        <a:cs typeface="+mn-cs"/>
                                      </a:rPr>
                                      <m:t>to</m:t>
                                    </m:r>
                                  </m:sup>
                                </m:sSubSup>
                                <m:r>
                                  <a:rPr lang="en-US" sz="1200" kern="100">
                                    <a:solidFill>
                                      <a:schemeClr val="dk1"/>
                                    </a:solidFill>
                                    <a:effectLst/>
                                    <a:latin typeface="Cambria Math" panose="02040503050406030204" pitchFamily="18" charset="0"/>
                                    <a:ea typeface="+mn-ea"/>
                                    <a:cs typeface="+mn-cs"/>
                                  </a:rPr>
                                  <m:t>=</m:t>
                                </m:r>
                                <m:d>
                                  <m:dPr>
                                    <m:ctrlPr>
                                      <a:rPr lang="zh-CN" sz="1200" i="1" kern="100">
                                        <a:solidFill>
                                          <a:schemeClr val="dk1"/>
                                        </a:solidFill>
                                        <a:effectLst/>
                                        <a:latin typeface="Cambria Math" panose="02040503050406030204" pitchFamily="18" charset="0"/>
                                        <a:ea typeface="+mn-ea"/>
                                        <a:cs typeface="+mn-cs"/>
                                      </a:rPr>
                                    </m:ctrlPr>
                                  </m:dPr>
                                  <m:e>
                                    <m:f>
                                      <m:fPr>
                                        <m:ctrlPr>
                                          <a:rPr lang="zh-CN" sz="1200" i="1" kern="100">
                                            <a:solidFill>
                                              <a:schemeClr val="dk1"/>
                                            </a:solidFill>
                                            <a:effectLst/>
                                            <a:latin typeface="Cambria Math" panose="02040503050406030204" pitchFamily="18" charset="0"/>
                                            <a:ea typeface="+mn-ea"/>
                                            <a:cs typeface="+mn-cs"/>
                                          </a:rPr>
                                        </m:ctrlPr>
                                      </m:fPr>
                                      <m:num>
                                        <m:rad>
                                          <m:radPr>
                                            <m:degHide m:val="on"/>
                                            <m:ctrlPr>
                                              <a:rPr lang="zh-CN" sz="1200" i="1" kern="100">
                                                <a:solidFill>
                                                  <a:schemeClr val="dk1"/>
                                                </a:solidFill>
                                                <a:effectLst/>
                                                <a:latin typeface="Cambria Math" panose="02040503050406030204" pitchFamily="18" charset="0"/>
                                                <a:ea typeface="+mn-ea"/>
                                                <a:cs typeface="+mn-cs"/>
                                              </a:rPr>
                                            </m:ctrlPr>
                                          </m:radPr>
                                          <m:deg/>
                                          <m:e>
                                            <m:r>
                                              <a:rPr lang="en-US" sz="1200" kern="100">
                                                <a:solidFill>
                                                  <a:schemeClr val="dk1"/>
                                                </a:solidFill>
                                                <a:effectLst/>
                                                <a:latin typeface="Cambria Math" panose="02040503050406030204" pitchFamily="18" charset="0"/>
                                                <a:ea typeface="+mn-ea"/>
                                                <a:cs typeface="+mn-cs"/>
                                              </a:rPr>
                                              <m:t>2</m:t>
                                            </m:r>
                                          </m:e>
                                        </m:rad>
                                      </m:num>
                                      <m:den>
                                        <m:r>
                                          <a:rPr lang="en-US" sz="1200" kern="100">
                                            <a:solidFill>
                                              <a:schemeClr val="dk1"/>
                                            </a:solidFill>
                                            <a:effectLst/>
                                            <a:latin typeface="Cambria Math" panose="02040503050406030204" pitchFamily="18" charset="0"/>
                                            <a:ea typeface="+mn-ea"/>
                                            <a:cs typeface="+mn-cs"/>
                                          </a:rPr>
                                          <m:t>2</m:t>
                                        </m:r>
                                      </m:den>
                                    </m:f>
                                    <m:r>
                                      <a:rPr lang="en-US" sz="1200" kern="100">
                                        <a:solidFill>
                                          <a:schemeClr val="dk1"/>
                                        </a:solidFill>
                                        <a:effectLst/>
                                        <a:latin typeface="Cambria Math" panose="02040503050406030204" pitchFamily="18" charset="0"/>
                                        <a:ea typeface="+mn-ea"/>
                                        <a:cs typeface="+mn-cs"/>
                                      </a:rPr>
                                      <m:t>,−</m:t>
                                    </m:r>
                                    <m:rad>
                                      <m:radPr>
                                        <m:degHide m:val="on"/>
                                        <m:ctrlPr>
                                          <a:rPr lang="zh-CN" sz="1200" i="1" kern="100">
                                            <a:solidFill>
                                              <a:schemeClr val="dk1"/>
                                            </a:solidFill>
                                            <a:effectLst/>
                                            <a:latin typeface="Cambria Math" panose="02040503050406030204" pitchFamily="18" charset="0"/>
                                            <a:ea typeface="+mn-ea"/>
                                            <a:cs typeface="+mn-cs"/>
                                          </a:rPr>
                                        </m:ctrlPr>
                                      </m:radPr>
                                      <m:deg/>
                                      <m:e>
                                        <m:r>
                                          <a:rPr lang="en-US" sz="1200" kern="100">
                                            <a:solidFill>
                                              <a:schemeClr val="dk1"/>
                                            </a:solidFill>
                                            <a:effectLst/>
                                            <a:latin typeface="Cambria Math" panose="02040503050406030204" pitchFamily="18" charset="0"/>
                                            <a:ea typeface="+mn-ea"/>
                                            <a:cs typeface="+mn-cs"/>
                                          </a:rPr>
                                          <m:t>2</m:t>
                                        </m:r>
                                      </m:e>
                                    </m:rad>
                                    <m:r>
                                      <a:rPr lang="en-US" sz="1200" kern="100">
                                        <a:solidFill>
                                          <a:schemeClr val="dk1"/>
                                        </a:solidFill>
                                        <a:effectLst/>
                                        <a:latin typeface="Cambria Math" panose="02040503050406030204" pitchFamily="18" charset="0"/>
                                        <a:ea typeface="+mn-ea"/>
                                        <a:cs typeface="+mn-cs"/>
                                      </a:rPr>
                                      <m:t>,0</m:t>
                                    </m:r>
                                  </m:e>
                                </m:d>
                              </m:oMath>
                            </m:oMathPara>
                          </a14:m>
                          <a:endParaRPr lang="zh-CN" sz="1200" kern="100" dirty="0">
                            <a:solidFill>
                              <a:schemeClr val="dk1"/>
                            </a:solidFill>
                            <a:effectLst/>
                            <a:latin typeface="+mn-lt"/>
                            <a:ea typeface="+mn-ea"/>
                            <a:cs typeface="+mn-cs"/>
                          </a:endParaRPr>
                        </a:p>
                        <a:p>
                          <a:pPr marL="0" indent="152400" algn="l" defTabSz="914400" rtl="0" eaLnBrk="1" latinLnBrk="0" hangingPunct="1">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sz="1200" i="1" kern="100">
                                        <a:solidFill>
                                          <a:schemeClr val="dk1"/>
                                        </a:solidFill>
                                        <a:effectLst/>
                                        <a:latin typeface="Cambria Math" panose="02040503050406030204" pitchFamily="18" charset="0"/>
                                        <a:ea typeface="+mn-ea"/>
                                        <a:cs typeface="+mn-cs"/>
                                      </a:rPr>
                                    </m:ctrlPr>
                                  </m:sSubSupPr>
                                  <m:e>
                                    <m:r>
                                      <a:rPr lang="en-US" sz="1200" kern="100">
                                        <a:solidFill>
                                          <a:schemeClr val="dk1"/>
                                        </a:solidFill>
                                        <a:effectLst/>
                                        <a:latin typeface="Cambria Math" panose="02040503050406030204" pitchFamily="18" charset="0"/>
                                        <a:ea typeface="+mn-ea"/>
                                        <a:cs typeface="+mn-cs"/>
                                      </a:rPr>
                                      <m:t>𝑬</m:t>
                                    </m:r>
                                  </m:e>
                                  <m:sub>
                                    <m:r>
                                      <a:rPr lang="en-US" sz="1200" kern="100">
                                        <a:solidFill>
                                          <a:schemeClr val="dk1"/>
                                        </a:solidFill>
                                        <a:effectLst/>
                                        <a:latin typeface="Cambria Math" panose="02040503050406030204" pitchFamily="18" charset="0"/>
                                        <a:ea typeface="+mn-ea"/>
                                        <a:cs typeface="+mn-cs"/>
                                      </a:rPr>
                                      <m:t>4</m:t>
                                    </m:r>
                                  </m:sub>
                                  <m:sup>
                                    <m:r>
                                      <m:rPr>
                                        <m:nor/>
                                      </m:rPr>
                                      <a:rPr lang="en-US" sz="1200" kern="100">
                                        <a:solidFill>
                                          <a:schemeClr val="dk1"/>
                                        </a:solidFill>
                                        <a:effectLst/>
                                        <a:latin typeface="+mn-lt"/>
                                        <a:ea typeface="+mn-ea"/>
                                        <a:cs typeface="+mn-cs"/>
                                      </a:rPr>
                                      <m:t>to</m:t>
                                    </m:r>
                                  </m:sup>
                                </m:sSubSup>
                                <m:r>
                                  <a:rPr lang="en-US" sz="1200" kern="100">
                                    <a:solidFill>
                                      <a:schemeClr val="dk1"/>
                                    </a:solidFill>
                                    <a:effectLst/>
                                    <a:latin typeface="Cambria Math" panose="02040503050406030204" pitchFamily="18" charset="0"/>
                                    <a:ea typeface="+mn-ea"/>
                                    <a:cs typeface="+mn-cs"/>
                                  </a:rPr>
                                  <m:t>=</m:t>
                                </m:r>
                                <m:d>
                                  <m:dPr>
                                    <m:ctrlPr>
                                      <a:rPr lang="zh-CN" sz="1200" i="1" kern="100">
                                        <a:solidFill>
                                          <a:schemeClr val="dk1"/>
                                        </a:solidFill>
                                        <a:effectLst/>
                                        <a:latin typeface="Cambria Math" panose="02040503050406030204" pitchFamily="18" charset="0"/>
                                        <a:ea typeface="+mn-ea"/>
                                        <a:cs typeface="+mn-cs"/>
                                      </a:rPr>
                                    </m:ctrlPr>
                                  </m:dPr>
                                  <m:e>
                                    <m:r>
                                      <a:rPr lang="en-US" sz="1200" kern="100">
                                        <a:solidFill>
                                          <a:schemeClr val="dk1"/>
                                        </a:solidFill>
                                        <a:effectLst/>
                                        <a:latin typeface="Cambria Math" panose="02040503050406030204" pitchFamily="18" charset="0"/>
                                        <a:ea typeface="+mn-ea"/>
                                        <a:cs typeface="+mn-cs"/>
                                      </a:rPr>
                                      <m:t>0,−</m:t>
                                    </m:r>
                                    <m:rad>
                                      <m:radPr>
                                        <m:degHide m:val="on"/>
                                        <m:ctrlPr>
                                          <a:rPr lang="zh-CN" sz="1200" i="1" kern="100">
                                            <a:solidFill>
                                              <a:schemeClr val="dk1"/>
                                            </a:solidFill>
                                            <a:effectLst/>
                                            <a:latin typeface="Cambria Math" panose="02040503050406030204" pitchFamily="18" charset="0"/>
                                            <a:ea typeface="+mn-ea"/>
                                            <a:cs typeface="+mn-cs"/>
                                          </a:rPr>
                                        </m:ctrlPr>
                                      </m:radPr>
                                      <m:deg/>
                                      <m:e>
                                        <m:r>
                                          <a:rPr lang="en-US" sz="1200" kern="100">
                                            <a:solidFill>
                                              <a:schemeClr val="dk1"/>
                                            </a:solidFill>
                                            <a:effectLst/>
                                            <a:latin typeface="Cambria Math" panose="02040503050406030204" pitchFamily="18" charset="0"/>
                                            <a:ea typeface="+mn-ea"/>
                                            <a:cs typeface="+mn-cs"/>
                                          </a:rPr>
                                          <m:t>2</m:t>
                                        </m:r>
                                      </m:e>
                                    </m:rad>
                                    <m:r>
                                      <a:rPr lang="en-US" sz="1200" kern="100">
                                        <a:solidFill>
                                          <a:schemeClr val="dk1"/>
                                        </a:solidFill>
                                        <a:effectLst/>
                                        <a:latin typeface="Cambria Math" panose="02040503050406030204" pitchFamily="18" charset="0"/>
                                        <a:ea typeface="+mn-ea"/>
                                        <a:cs typeface="+mn-cs"/>
                                      </a:rPr>
                                      <m:t>,</m:t>
                                    </m:r>
                                    <m:f>
                                      <m:fPr>
                                        <m:ctrlPr>
                                          <a:rPr lang="zh-CN" sz="1200" i="1" kern="100">
                                            <a:solidFill>
                                              <a:schemeClr val="dk1"/>
                                            </a:solidFill>
                                            <a:effectLst/>
                                            <a:latin typeface="Cambria Math" panose="02040503050406030204" pitchFamily="18" charset="0"/>
                                            <a:ea typeface="+mn-ea"/>
                                            <a:cs typeface="+mn-cs"/>
                                          </a:rPr>
                                        </m:ctrlPr>
                                      </m:fPr>
                                      <m:num>
                                        <m:rad>
                                          <m:radPr>
                                            <m:degHide m:val="on"/>
                                            <m:ctrlPr>
                                              <a:rPr lang="zh-CN" sz="1200" i="1" kern="100">
                                                <a:solidFill>
                                                  <a:schemeClr val="dk1"/>
                                                </a:solidFill>
                                                <a:effectLst/>
                                                <a:latin typeface="Cambria Math" panose="02040503050406030204" pitchFamily="18" charset="0"/>
                                                <a:ea typeface="+mn-ea"/>
                                                <a:cs typeface="+mn-cs"/>
                                              </a:rPr>
                                            </m:ctrlPr>
                                          </m:radPr>
                                          <m:deg/>
                                          <m:e>
                                            <m:r>
                                              <a:rPr lang="en-US" sz="1200" kern="100">
                                                <a:solidFill>
                                                  <a:schemeClr val="dk1"/>
                                                </a:solidFill>
                                                <a:effectLst/>
                                                <a:latin typeface="Cambria Math" panose="02040503050406030204" pitchFamily="18" charset="0"/>
                                                <a:ea typeface="+mn-ea"/>
                                                <a:cs typeface="+mn-cs"/>
                                              </a:rPr>
                                              <m:t>2</m:t>
                                            </m:r>
                                          </m:e>
                                        </m:rad>
                                      </m:num>
                                      <m:den>
                                        <m:r>
                                          <a:rPr lang="en-US" sz="1200" kern="100">
                                            <a:solidFill>
                                              <a:schemeClr val="dk1"/>
                                            </a:solidFill>
                                            <a:effectLst/>
                                            <a:latin typeface="Cambria Math" panose="02040503050406030204" pitchFamily="18" charset="0"/>
                                            <a:ea typeface="+mn-ea"/>
                                            <a:cs typeface="+mn-cs"/>
                                          </a:rPr>
                                          <m:t>2</m:t>
                                        </m:r>
                                      </m:den>
                                    </m:f>
                                  </m:e>
                                </m:d>
                              </m:oMath>
                            </m:oMathPara>
                          </a14:m>
                          <a:endParaRPr lang="en-US" altLang="zh-CN" sz="1200" kern="100" dirty="0">
                            <a:solidFill>
                              <a:schemeClr val="dk1"/>
                            </a:solidFill>
                            <a:effectLst/>
                            <a:latin typeface="+mn-lt"/>
                            <a:ea typeface="+mn-ea"/>
                            <a:cs typeface="+mn-cs"/>
                          </a:endParaRPr>
                        </a:p>
                        <a:p>
                          <a:pPr marL="0" indent="152400" algn="l" defTabSz="914400" rtl="0" eaLnBrk="1" latinLnBrk="0" hangingPunct="1">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altLang="zh-CN" sz="1200" i="1" kern="100" smtClean="0">
                                        <a:solidFill>
                                          <a:schemeClr val="dk1"/>
                                        </a:solidFill>
                                        <a:effectLst/>
                                        <a:latin typeface="Cambria Math" panose="02040503050406030204" pitchFamily="18" charset="0"/>
                                        <a:ea typeface="+mn-ea"/>
                                        <a:cs typeface="+mn-cs"/>
                                      </a:rPr>
                                    </m:ctrlPr>
                                  </m:sSubSupPr>
                                  <m:e>
                                    <m:r>
                                      <a:rPr lang="en-US" altLang="zh-CN" sz="1200" kern="100">
                                        <a:solidFill>
                                          <a:schemeClr val="dk1"/>
                                        </a:solidFill>
                                        <a:effectLst/>
                                        <a:latin typeface="Cambria Math" panose="02040503050406030204" pitchFamily="18" charset="0"/>
                                        <a:ea typeface="+mn-ea"/>
                                        <a:cs typeface="+mn-cs"/>
                                      </a:rPr>
                                      <m:t>𝑭</m:t>
                                    </m:r>
                                  </m:e>
                                  <m:sub>
                                    <m:r>
                                      <a:rPr lang="en-US" altLang="zh-CN" sz="1200" kern="100">
                                        <a:solidFill>
                                          <a:schemeClr val="dk1"/>
                                        </a:solidFill>
                                        <a:effectLst/>
                                        <a:latin typeface="Cambria Math" panose="02040503050406030204" pitchFamily="18" charset="0"/>
                                        <a:ea typeface="+mn-ea"/>
                                        <a:cs typeface="+mn-cs"/>
                                      </a:rPr>
                                      <m:t>1</m:t>
                                    </m:r>
                                  </m:sub>
                                  <m:sup>
                                    <m:r>
                                      <m:rPr>
                                        <m:nor/>
                                      </m:rPr>
                                      <a:rPr lang="en-US" altLang="zh-CN" sz="1200" kern="100">
                                        <a:solidFill>
                                          <a:schemeClr val="dk1"/>
                                        </a:solidFill>
                                        <a:effectLst/>
                                        <a:latin typeface="+mn-lt"/>
                                        <a:ea typeface="+mn-ea"/>
                                        <a:cs typeface="+mn-cs"/>
                                      </a:rPr>
                                      <m:t>to</m:t>
                                    </m:r>
                                  </m:sup>
                                </m:sSubSup>
                                <m:r>
                                  <a:rPr lang="en-US" altLang="zh-CN" sz="1200" kern="100">
                                    <a:solidFill>
                                      <a:schemeClr val="dk1"/>
                                    </a:solidFill>
                                    <a:effectLst/>
                                    <a:latin typeface="Cambria Math" panose="02040503050406030204" pitchFamily="18" charset="0"/>
                                    <a:ea typeface="+mn-ea"/>
                                    <a:cs typeface="+mn-cs"/>
                                  </a:rPr>
                                  <m:t>=</m:t>
                                </m:r>
                                <m:d>
                                  <m:dPr>
                                    <m:ctrlPr>
                                      <a:rPr lang="zh-CN" altLang="zh-CN" sz="1200" i="1" kern="100">
                                        <a:solidFill>
                                          <a:schemeClr val="dk1"/>
                                        </a:solidFill>
                                        <a:effectLst/>
                                        <a:latin typeface="Cambria Math" panose="02040503050406030204" pitchFamily="18" charset="0"/>
                                        <a:ea typeface="+mn-ea"/>
                                        <a:cs typeface="+mn-cs"/>
                                      </a:rPr>
                                    </m:ctrlPr>
                                  </m:dPr>
                                  <m:e>
                                    <m:r>
                                      <a:rPr lang="en-US" altLang="zh-CN" sz="1200" kern="100">
                                        <a:solidFill>
                                          <a:schemeClr val="dk1"/>
                                        </a:solidFill>
                                        <a:effectLst/>
                                        <a:latin typeface="Cambria Math" panose="02040503050406030204" pitchFamily="18" charset="0"/>
                                        <a:ea typeface="+mn-ea"/>
                                        <a:cs typeface="+mn-cs"/>
                                      </a:rPr>
                                      <m:t>0,−</m:t>
                                    </m:r>
                                    <m:f>
                                      <m:fPr>
                                        <m:ctrlPr>
                                          <a:rPr lang="zh-CN" altLang="zh-CN" sz="1200" i="1" kern="100">
                                            <a:solidFill>
                                              <a:schemeClr val="dk1"/>
                                            </a:solidFill>
                                            <a:effectLst/>
                                            <a:latin typeface="Cambria Math" panose="02040503050406030204" pitchFamily="18" charset="0"/>
                                            <a:ea typeface="+mn-ea"/>
                                            <a:cs typeface="+mn-cs"/>
                                          </a:rPr>
                                        </m:ctrlPr>
                                      </m:fPr>
                                      <m:num>
                                        <m:rad>
                                          <m:radPr>
                                            <m:degHide m:val="on"/>
                                            <m:ctrlPr>
                                              <a:rPr lang="zh-CN" altLang="zh-CN" sz="1200" i="1" kern="100">
                                                <a:solidFill>
                                                  <a:schemeClr val="dk1"/>
                                                </a:solidFill>
                                                <a:effectLst/>
                                                <a:latin typeface="Cambria Math" panose="02040503050406030204" pitchFamily="18" charset="0"/>
                                                <a:ea typeface="+mn-ea"/>
                                                <a:cs typeface="+mn-cs"/>
                                              </a:rPr>
                                            </m:ctrlPr>
                                          </m:radPr>
                                          <m:deg/>
                                          <m:e>
                                            <m:r>
                                              <a:rPr lang="en-US" altLang="zh-CN" sz="1200" kern="100">
                                                <a:solidFill>
                                                  <a:schemeClr val="dk1"/>
                                                </a:solidFill>
                                                <a:effectLst/>
                                                <a:latin typeface="Cambria Math" panose="02040503050406030204" pitchFamily="18" charset="0"/>
                                                <a:ea typeface="+mn-ea"/>
                                                <a:cs typeface="+mn-cs"/>
                                              </a:rPr>
                                              <m:t>2</m:t>
                                            </m:r>
                                          </m:e>
                                        </m:rad>
                                      </m:num>
                                      <m:den>
                                        <m:r>
                                          <a:rPr lang="en-US" altLang="zh-CN" sz="1200" kern="100">
                                            <a:solidFill>
                                              <a:schemeClr val="dk1"/>
                                            </a:solidFill>
                                            <a:effectLst/>
                                            <a:latin typeface="Cambria Math" panose="02040503050406030204" pitchFamily="18" charset="0"/>
                                            <a:ea typeface="+mn-ea"/>
                                            <a:cs typeface="+mn-cs"/>
                                          </a:rPr>
                                          <m:t>2</m:t>
                                        </m:r>
                                      </m:den>
                                    </m:f>
                                    <m:r>
                                      <a:rPr lang="en-US" altLang="zh-CN" sz="1200" kern="100">
                                        <a:solidFill>
                                          <a:schemeClr val="dk1"/>
                                        </a:solidFill>
                                        <a:effectLst/>
                                        <a:latin typeface="Cambria Math" panose="02040503050406030204" pitchFamily="18" charset="0"/>
                                        <a:ea typeface="+mn-ea"/>
                                        <a:cs typeface="+mn-cs"/>
                                      </a:rPr>
                                      <m:t>,−</m:t>
                                    </m:r>
                                    <m:rad>
                                      <m:radPr>
                                        <m:degHide m:val="on"/>
                                        <m:ctrlPr>
                                          <a:rPr lang="zh-CN" altLang="zh-CN" sz="1200" i="1" kern="100">
                                            <a:solidFill>
                                              <a:schemeClr val="dk1"/>
                                            </a:solidFill>
                                            <a:effectLst/>
                                            <a:latin typeface="Cambria Math" panose="02040503050406030204" pitchFamily="18" charset="0"/>
                                            <a:ea typeface="+mn-ea"/>
                                            <a:cs typeface="+mn-cs"/>
                                          </a:rPr>
                                        </m:ctrlPr>
                                      </m:radPr>
                                      <m:deg/>
                                      <m:e>
                                        <m:r>
                                          <a:rPr lang="en-US" altLang="zh-CN" sz="1200" kern="100">
                                            <a:solidFill>
                                              <a:schemeClr val="dk1"/>
                                            </a:solidFill>
                                            <a:effectLst/>
                                            <a:latin typeface="Cambria Math" panose="02040503050406030204" pitchFamily="18" charset="0"/>
                                            <a:ea typeface="+mn-ea"/>
                                            <a:cs typeface="+mn-cs"/>
                                          </a:rPr>
                                          <m:t>2</m:t>
                                        </m:r>
                                      </m:e>
                                    </m:rad>
                                  </m:e>
                                </m:d>
                              </m:oMath>
                            </m:oMathPara>
                          </a14:m>
                          <a:endParaRPr lang="zh-CN" altLang="zh-CN" sz="1200" kern="100" dirty="0">
                            <a:solidFill>
                              <a:schemeClr val="dk1"/>
                            </a:solidFill>
                            <a:effectLst/>
                            <a:latin typeface="+mn-lt"/>
                            <a:ea typeface="+mn-ea"/>
                            <a:cs typeface="+mn-cs"/>
                          </a:endParaRPr>
                        </a:p>
                        <a:p>
                          <a:pPr marL="0" indent="152400" algn="l" defTabSz="914400" rtl="0" eaLnBrk="1" latinLnBrk="0" hangingPunct="1">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altLang="zh-CN" sz="1200" i="1" kern="100">
                                        <a:solidFill>
                                          <a:schemeClr val="dk1"/>
                                        </a:solidFill>
                                        <a:effectLst/>
                                        <a:latin typeface="Cambria Math" panose="02040503050406030204" pitchFamily="18" charset="0"/>
                                        <a:ea typeface="+mn-ea"/>
                                        <a:cs typeface="+mn-cs"/>
                                      </a:rPr>
                                    </m:ctrlPr>
                                  </m:sSubSupPr>
                                  <m:e>
                                    <m:r>
                                      <a:rPr lang="en-US" altLang="zh-CN" sz="1200" kern="100">
                                        <a:solidFill>
                                          <a:schemeClr val="dk1"/>
                                        </a:solidFill>
                                        <a:effectLst/>
                                        <a:latin typeface="Cambria Math" panose="02040503050406030204" pitchFamily="18" charset="0"/>
                                        <a:ea typeface="+mn-ea"/>
                                        <a:cs typeface="+mn-cs"/>
                                      </a:rPr>
                                      <m:t>𝑭</m:t>
                                    </m:r>
                                  </m:e>
                                  <m:sub>
                                    <m:r>
                                      <a:rPr lang="en-US" altLang="zh-CN" sz="1200" kern="100">
                                        <a:solidFill>
                                          <a:schemeClr val="dk1"/>
                                        </a:solidFill>
                                        <a:effectLst/>
                                        <a:latin typeface="Cambria Math" panose="02040503050406030204" pitchFamily="18" charset="0"/>
                                        <a:ea typeface="+mn-ea"/>
                                        <a:cs typeface="+mn-cs"/>
                                      </a:rPr>
                                      <m:t>2</m:t>
                                    </m:r>
                                  </m:sub>
                                  <m:sup>
                                    <m:r>
                                      <m:rPr>
                                        <m:nor/>
                                      </m:rPr>
                                      <a:rPr lang="en-US" altLang="zh-CN" sz="1200" kern="100">
                                        <a:solidFill>
                                          <a:schemeClr val="dk1"/>
                                        </a:solidFill>
                                        <a:effectLst/>
                                        <a:latin typeface="+mn-lt"/>
                                        <a:ea typeface="+mn-ea"/>
                                        <a:cs typeface="+mn-cs"/>
                                      </a:rPr>
                                      <m:t>to</m:t>
                                    </m:r>
                                  </m:sup>
                                </m:sSubSup>
                                <m:r>
                                  <a:rPr lang="en-US" altLang="zh-CN" sz="1200" kern="100">
                                    <a:solidFill>
                                      <a:schemeClr val="dk1"/>
                                    </a:solidFill>
                                    <a:effectLst/>
                                    <a:latin typeface="Cambria Math" panose="02040503050406030204" pitchFamily="18" charset="0"/>
                                    <a:ea typeface="+mn-ea"/>
                                    <a:cs typeface="+mn-cs"/>
                                  </a:rPr>
                                  <m:t>=</m:t>
                                </m:r>
                                <m:d>
                                  <m:dPr>
                                    <m:ctrlPr>
                                      <a:rPr lang="zh-CN" altLang="zh-CN" sz="1200" i="1" kern="100">
                                        <a:solidFill>
                                          <a:schemeClr val="dk1"/>
                                        </a:solidFill>
                                        <a:effectLst/>
                                        <a:latin typeface="Cambria Math" panose="02040503050406030204" pitchFamily="18" charset="0"/>
                                        <a:ea typeface="+mn-ea"/>
                                        <a:cs typeface="+mn-cs"/>
                                      </a:rPr>
                                    </m:ctrlPr>
                                  </m:dPr>
                                  <m:e>
                                    <m:r>
                                      <a:rPr lang="en-US" altLang="zh-CN" sz="1200" kern="100">
                                        <a:solidFill>
                                          <a:schemeClr val="dk1"/>
                                        </a:solidFill>
                                        <a:effectLst/>
                                        <a:latin typeface="Cambria Math" panose="02040503050406030204" pitchFamily="18" charset="0"/>
                                        <a:ea typeface="+mn-ea"/>
                                        <a:cs typeface="+mn-cs"/>
                                      </a:rPr>
                                      <m:t>−</m:t>
                                    </m:r>
                                    <m:f>
                                      <m:fPr>
                                        <m:ctrlPr>
                                          <a:rPr lang="zh-CN" altLang="zh-CN" sz="1200" i="1" kern="100">
                                            <a:solidFill>
                                              <a:schemeClr val="dk1"/>
                                            </a:solidFill>
                                            <a:effectLst/>
                                            <a:latin typeface="Cambria Math" panose="02040503050406030204" pitchFamily="18" charset="0"/>
                                            <a:ea typeface="+mn-ea"/>
                                            <a:cs typeface="+mn-cs"/>
                                          </a:rPr>
                                        </m:ctrlPr>
                                      </m:fPr>
                                      <m:num>
                                        <m:rad>
                                          <m:radPr>
                                            <m:degHide m:val="on"/>
                                            <m:ctrlPr>
                                              <a:rPr lang="zh-CN" altLang="zh-CN" sz="1200" i="1" kern="100">
                                                <a:solidFill>
                                                  <a:schemeClr val="dk1"/>
                                                </a:solidFill>
                                                <a:effectLst/>
                                                <a:latin typeface="Cambria Math" panose="02040503050406030204" pitchFamily="18" charset="0"/>
                                                <a:ea typeface="+mn-ea"/>
                                                <a:cs typeface="+mn-cs"/>
                                              </a:rPr>
                                            </m:ctrlPr>
                                          </m:radPr>
                                          <m:deg/>
                                          <m:e>
                                            <m:r>
                                              <a:rPr lang="en-US" altLang="zh-CN" sz="1200" kern="100">
                                                <a:solidFill>
                                                  <a:schemeClr val="dk1"/>
                                                </a:solidFill>
                                                <a:effectLst/>
                                                <a:latin typeface="Cambria Math" panose="02040503050406030204" pitchFamily="18" charset="0"/>
                                                <a:ea typeface="+mn-ea"/>
                                                <a:cs typeface="+mn-cs"/>
                                              </a:rPr>
                                              <m:t>2</m:t>
                                            </m:r>
                                          </m:e>
                                        </m:rad>
                                      </m:num>
                                      <m:den>
                                        <m:r>
                                          <a:rPr lang="en-US" altLang="zh-CN" sz="1200" kern="100">
                                            <a:solidFill>
                                              <a:schemeClr val="dk1"/>
                                            </a:solidFill>
                                            <a:effectLst/>
                                            <a:latin typeface="Cambria Math" panose="02040503050406030204" pitchFamily="18" charset="0"/>
                                            <a:ea typeface="+mn-ea"/>
                                            <a:cs typeface="+mn-cs"/>
                                          </a:rPr>
                                          <m:t>2</m:t>
                                        </m:r>
                                      </m:den>
                                    </m:f>
                                    <m:r>
                                      <a:rPr lang="en-US" altLang="zh-CN" sz="1200" kern="100">
                                        <a:solidFill>
                                          <a:schemeClr val="dk1"/>
                                        </a:solidFill>
                                        <a:effectLst/>
                                        <a:latin typeface="Cambria Math" panose="02040503050406030204" pitchFamily="18" charset="0"/>
                                        <a:ea typeface="+mn-ea"/>
                                        <a:cs typeface="+mn-cs"/>
                                      </a:rPr>
                                      <m:t>,0,−</m:t>
                                    </m:r>
                                    <m:rad>
                                      <m:radPr>
                                        <m:degHide m:val="on"/>
                                        <m:ctrlPr>
                                          <a:rPr lang="zh-CN" altLang="zh-CN" sz="1200" i="1" kern="100">
                                            <a:solidFill>
                                              <a:schemeClr val="dk1"/>
                                            </a:solidFill>
                                            <a:effectLst/>
                                            <a:latin typeface="Cambria Math" panose="02040503050406030204" pitchFamily="18" charset="0"/>
                                            <a:ea typeface="+mn-ea"/>
                                            <a:cs typeface="+mn-cs"/>
                                          </a:rPr>
                                        </m:ctrlPr>
                                      </m:radPr>
                                      <m:deg/>
                                      <m:e>
                                        <m:r>
                                          <a:rPr lang="en-US" altLang="zh-CN" sz="1200" kern="100">
                                            <a:solidFill>
                                              <a:schemeClr val="dk1"/>
                                            </a:solidFill>
                                            <a:effectLst/>
                                            <a:latin typeface="Cambria Math" panose="02040503050406030204" pitchFamily="18" charset="0"/>
                                            <a:ea typeface="+mn-ea"/>
                                            <a:cs typeface="+mn-cs"/>
                                          </a:rPr>
                                          <m:t>2</m:t>
                                        </m:r>
                                      </m:e>
                                    </m:rad>
                                  </m:e>
                                </m:d>
                              </m:oMath>
                            </m:oMathPara>
                          </a14:m>
                          <a:endParaRPr lang="zh-CN" altLang="zh-CN" sz="1200" kern="100" dirty="0">
                            <a:solidFill>
                              <a:schemeClr val="dk1"/>
                            </a:solidFill>
                            <a:effectLst/>
                            <a:latin typeface="+mn-lt"/>
                            <a:ea typeface="+mn-ea"/>
                            <a:cs typeface="+mn-cs"/>
                          </a:endParaRPr>
                        </a:p>
                        <a:p>
                          <a:pPr marL="0" indent="152400" algn="l" defTabSz="914400" rtl="0" eaLnBrk="1" latinLnBrk="0" hangingPunct="1">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altLang="zh-CN" sz="1200" i="1" kern="100">
                                        <a:solidFill>
                                          <a:schemeClr val="dk1"/>
                                        </a:solidFill>
                                        <a:effectLst/>
                                        <a:latin typeface="Cambria Math" panose="02040503050406030204" pitchFamily="18" charset="0"/>
                                        <a:ea typeface="+mn-ea"/>
                                        <a:cs typeface="+mn-cs"/>
                                      </a:rPr>
                                    </m:ctrlPr>
                                  </m:sSubSupPr>
                                  <m:e>
                                    <m:r>
                                      <a:rPr lang="en-US" altLang="zh-CN" sz="1200" kern="100">
                                        <a:solidFill>
                                          <a:schemeClr val="dk1"/>
                                        </a:solidFill>
                                        <a:effectLst/>
                                        <a:latin typeface="Cambria Math" panose="02040503050406030204" pitchFamily="18" charset="0"/>
                                        <a:ea typeface="+mn-ea"/>
                                        <a:cs typeface="+mn-cs"/>
                                      </a:rPr>
                                      <m:t>𝑭</m:t>
                                    </m:r>
                                  </m:e>
                                  <m:sub>
                                    <m:r>
                                      <a:rPr lang="en-US" altLang="zh-CN" sz="1200" kern="100">
                                        <a:solidFill>
                                          <a:schemeClr val="dk1"/>
                                        </a:solidFill>
                                        <a:effectLst/>
                                        <a:latin typeface="Cambria Math" panose="02040503050406030204" pitchFamily="18" charset="0"/>
                                        <a:ea typeface="+mn-ea"/>
                                        <a:cs typeface="+mn-cs"/>
                                      </a:rPr>
                                      <m:t>3</m:t>
                                    </m:r>
                                  </m:sub>
                                  <m:sup>
                                    <m:r>
                                      <m:rPr>
                                        <m:nor/>
                                      </m:rPr>
                                      <a:rPr lang="en-US" altLang="zh-CN" sz="1200" kern="100">
                                        <a:solidFill>
                                          <a:schemeClr val="dk1"/>
                                        </a:solidFill>
                                        <a:effectLst/>
                                        <a:latin typeface="+mn-lt"/>
                                        <a:ea typeface="+mn-ea"/>
                                        <a:cs typeface="+mn-cs"/>
                                      </a:rPr>
                                      <m:t>to</m:t>
                                    </m:r>
                                  </m:sup>
                                </m:sSubSup>
                                <m:r>
                                  <a:rPr lang="en-US" altLang="zh-CN" sz="1200" kern="100">
                                    <a:solidFill>
                                      <a:schemeClr val="dk1"/>
                                    </a:solidFill>
                                    <a:effectLst/>
                                    <a:latin typeface="Cambria Math" panose="02040503050406030204" pitchFamily="18" charset="0"/>
                                    <a:ea typeface="+mn-ea"/>
                                    <a:cs typeface="+mn-cs"/>
                                  </a:rPr>
                                  <m:t>=</m:t>
                                </m:r>
                                <m:d>
                                  <m:dPr>
                                    <m:ctrlPr>
                                      <a:rPr lang="zh-CN" altLang="zh-CN" sz="1200" i="1" kern="100">
                                        <a:solidFill>
                                          <a:schemeClr val="dk1"/>
                                        </a:solidFill>
                                        <a:effectLst/>
                                        <a:latin typeface="Cambria Math" panose="02040503050406030204" pitchFamily="18" charset="0"/>
                                        <a:ea typeface="+mn-ea"/>
                                        <a:cs typeface="+mn-cs"/>
                                      </a:rPr>
                                    </m:ctrlPr>
                                  </m:dPr>
                                  <m:e>
                                    <m:r>
                                      <a:rPr lang="en-US" altLang="zh-CN" sz="1200" kern="100">
                                        <a:solidFill>
                                          <a:schemeClr val="dk1"/>
                                        </a:solidFill>
                                        <a:effectLst/>
                                        <a:latin typeface="Cambria Math" panose="02040503050406030204" pitchFamily="18" charset="0"/>
                                        <a:ea typeface="+mn-ea"/>
                                        <a:cs typeface="+mn-cs"/>
                                      </a:rPr>
                                      <m:t>0,</m:t>
                                    </m:r>
                                    <m:f>
                                      <m:fPr>
                                        <m:ctrlPr>
                                          <a:rPr lang="zh-CN" altLang="zh-CN" sz="1200" i="1" kern="100">
                                            <a:solidFill>
                                              <a:schemeClr val="dk1"/>
                                            </a:solidFill>
                                            <a:effectLst/>
                                            <a:latin typeface="Cambria Math" panose="02040503050406030204" pitchFamily="18" charset="0"/>
                                            <a:ea typeface="+mn-ea"/>
                                            <a:cs typeface="+mn-cs"/>
                                          </a:rPr>
                                        </m:ctrlPr>
                                      </m:fPr>
                                      <m:num>
                                        <m:rad>
                                          <m:radPr>
                                            <m:degHide m:val="on"/>
                                            <m:ctrlPr>
                                              <a:rPr lang="zh-CN" altLang="zh-CN" sz="1200" i="1" kern="100">
                                                <a:solidFill>
                                                  <a:schemeClr val="dk1"/>
                                                </a:solidFill>
                                                <a:effectLst/>
                                                <a:latin typeface="Cambria Math" panose="02040503050406030204" pitchFamily="18" charset="0"/>
                                                <a:ea typeface="+mn-ea"/>
                                                <a:cs typeface="+mn-cs"/>
                                              </a:rPr>
                                            </m:ctrlPr>
                                          </m:radPr>
                                          <m:deg/>
                                          <m:e>
                                            <m:r>
                                              <a:rPr lang="en-US" altLang="zh-CN" sz="1200" kern="100">
                                                <a:solidFill>
                                                  <a:schemeClr val="dk1"/>
                                                </a:solidFill>
                                                <a:effectLst/>
                                                <a:latin typeface="Cambria Math" panose="02040503050406030204" pitchFamily="18" charset="0"/>
                                                <a:ea typeface="+mn-ea"/>
                                                <a:cs typeface="+mn-cs"/>
                                              </a:rPr>
                                              <m:t>2</m:t>
                                            </m:r>
                                          </m:e>
                                        </m:rad>
                                      </m:num>
                                      <m:den>
                                        <m:r>
                                          <a:rPr lang="en-US" altLang="zh-CN" sz="1200" kern="100">
                                            <a:solidFill>
                                              <a:schemeClr val="dk1"/>
                                            </a:solidFill>
                                            <a:effectLst/>
                                            <a:latin typeface="Cambria Math" panose="02040503050406030204" pitchFamily="18" charset="0"/>
                                            <a:ea typeface="+mn-ea"/>
                                            <a:cs typeface="+mn-cs"/>
                                          </a:rPr>
                                          <m:t>2</m:t>
                                        </m:r>
                                      </m:den>
                                    </m:f>
                                    <m:r>
                                      <a:rPr lang="en-US" altLang="zh-CN" sz="1200" kern="100">
                                        <a:solidFill>
                                          <a:schemeClr val="dk1"/>
                                        </a:solidFill>
                                        <a:effectLst/>
                                        <a:latin typeface="Cambria Math" panose="02040503050406030204" pitchFamily="18" charset="0"/>
                                        <a:ea typeface="+mn-ea"/>
                                        <a:cs typeface="+mn-cs"/>
                                      </a:rPr>
                                      <m:t>,−</m:t>
                                    </m:r>
                                    <m:rad>
                                      <m:radPr>
                                        <m:degHide m:val="on"/>
                                        <m:ctrlPr>
                                          <a:rPr lang="zh-CN" altLang="zh-CN" sz="1200" i="1" kern="100">
                                            <a:solidFill>
                                              <a:schemeClr val="dk1"/>
                                            </a:solidFill>
                                            <a:effectLst/>
                                            <a:latin typeface="Cambria Math" panose="02040503050406030204" pitchFamily="18" charset="0"/>
                                            <a:ea typeface="+mn-ea"/>
                                            <a:cs typeface="+mn-cs"/>
                                          </a:rPr>
                                        </m:ctrlPr>
                                      </m:radPr>
                                      <m:deg/>
                                      <m:e>
                                        <m:r>
                                          <a:rPr lang="en-US" altLang="zh-CN" sz="1200" kern="100">
                                            <a:solidFill>
                                              <a:schemeClr val="dk1"/>
                                            </a:solidFill>
                                            <a:effectLst/>
                                            <a:latin typeface="Cambria Math" panose="02040503050406030204" pitchFamily="18" charset="0"/>
                                            <a:ea typeface="+mn-ea"/>
                                            <a:cs typeface="+mn-cs"/>
                                          </a:rPr>
                                          <m:t>2</m:t>
                                        </m:r>
                                      </m:e>
                                    </m:rad>
                                  </m:e>
                                </m:d>
                              </m:oMath>
                            </m:oMathPara>
                          </a14:m>
                          <a:endParaRPr lang="zh-CN" altLang="zh-CN" sz="1200" kern="100" dirty="0">
                            <a:solidFill>
                              <a:schemeClr val="dk1"/>
                            </a:solidFill>
                            <a:effectLst/>
                            <a:latin typeface="+mn-lt"/>
                            <a:ea typeface="+mn-ea"/>
                            <a:cs typeface="+mn-cs"/>
                          </a:endParaRPr>
                        </a:p>
                        <a:p>
                          <a:pPr marL="0" indent="152400" algn="l" defTabSz="914400" rtl="0" eaLnBrk="1" latinLnBrk="0" hangingPunct="1">
                            <a:lnSpc>
                              <a:spcPct val="125000"/>
                            </a:lnSpc>
                            <a:tabLst>
                              <a:tab pos="1022985" algn="l"/>
                            </a:tabLst>
                          </a:pPr>
                          <a14:m>
                            <m:oMathPara xmlns:m="http://schemas.openxmlformats.org/officeDocument/2006/math">
                              <m:oMathParaPr>
                                <m:jc m:val="centerGroup"/>
                              </m:oMathParaPr>
                              <m:oMath xmlns:m="http://schemas.openxmlformats.org/officeDocument/2006/math">
                                <m:sSubSup>
                                  <m:sSubSupPr>
                                    <m:ctrlPr>
                                      <a:rPr lang="zh-CN" altLang="zh-CN" sz="1200" i="1" kern="100">
                                        <a:solidFill>
                                          <a:schemeClr val="dk1"/>
                                        </a:solidFill>
                                        <a:effectLst/>
                                        <a:latin typeface="Cambria Math" panose="02040503050406030204" pitchFamily="18" charset="0"/>
                                        <a:ea typeface="+mn-ea"/>
                                        <a:cs typeface="+mn-cs"/>
                                      </a:rPr>
                                    </m:ctrlPr>
                                  </m:sSubSupPr>
                                  <m:e>
                                    <m:r>
                                      <a:rPr lang="en-US" altLang="zh-CN" sz="1200" kern="100">
                                        <a:solidFill>
                                          <a:schemeClr val="dk1"/>
                                        </a:solidFill>
                                        <a:effectLst/>
                                        <a:latin typeface="Cambria Math" panose="02040503050406030204" pitchFamily="18" charset="0"/>
                                        <a:ea typeface="+mn-ea"/>
                                        <a:cs typeface="+mn-cs"/>
                                      </a:rPr>
                                      <m:t>𝑭</m:t>
                                    </m:r>
                                  </m:e>
                                  <m:sub>
                                    <m:r>
                                      <a:rPr lang="en-US" altLang="zh-CN" sz="1200" kern="100">
                                        <a:solidFill>
                                          <a:schemeClr val="dk1"/>
                                        </a:solidFill>
                                        <a:effectLst/>
                                        <a:latin typeface="Cambria Math" panose="02040503050406030204" pitchFamily="18" charset="0"/>
                                        <a:ea typeface="+mn-ea"/>
                                        <a:cs typeface="+mn-cs"/>
                                      </a:rPr>
                                      <m:t>4</m:t>
                                    </m:r>
                                  </m:sub>
                                  <m:sup>
                                    <m:r>
                                      <m:rPr>
                                        <m:nor/>
                                      </m:rPr>
                                      <a:rPr lang="en-US" altLang="zh-CN" sz="1200" kern="100">
                                        <a:solidFill>
                                          <a:schemeClr val="dk1"/>
                                        </a:solidFill>
                                        <a:effectLst/>
                                        <a:latin typeface="+mn-lt"/>
                                        <a:ea typeface="+mn-ea"/>
                                        <a:cs typeface="+mn-cs"/>
                                      </a:rPr>
                                      <m:t>to</m:t>
                                    </m:r>
                                  </m:sup>
                                </m:sSubSup>
                                <m:r>
                                  <a:rPr lang="en-US" altLang="zh-CN" sz="1200" kern="100">
                                    <a:solidFill>
                                      <a:schemeClr val="dk1"/>
                                    </a:solidFill>
                                    <a:effectLst/>
                                    <a:latin typeface="Cambria Math" panose="02040503050406030204" pitchFamily="18" charset="0"/>
                                    <a:ea typeface="+mn-ea"/>
                                    <a:cs typeface="+mn-cs"/>
                                  </a:rPr>
                                  <m:t>=</m:t>
                                </m:r>
                                <m:d>
                                  <m:dPr>
                                    <m:ctrlPr>
                                      <a:rPr lang="zh-CN" altLang="zh-CN" sz="1200" i="1" kern="100">
                                        <a:solidFill>
                                          <a:schemeClr val="dk1"/>
                                        </a:solidFill>
                                        <a:effectLst/>
                                        <a:latin typeface="Cambria Math" panose="02040503050406030204" pitchFamily="18" charset="0"/>
                                        <a:ea typeface="+mn-ea"/>
                                        <a:cs typeface="+mn-cs"/>
                                      </a:rPr>
                                    </m:ctrlPr>
                                  </m:dPr>
                                  <m:e>
                                    <m:f>
                                      <m:fPr>
                                        <m:ctrlPr>
                                          <a:rPr lang="zh-CN" altLang="zh-CN" sz="1200" i="1" kern="100">
                                            <a:solidFill>
                                              <a:schemeClr val="dk1"/>
                                            </a:solidFill>
                                            <a:effectLst/>
                                            <a:latin typeface="Cambria Math" panose="02040503050406030204" pitchFamily="18" charset="0"/>
                                            <a:ea typeface="+mn-ea"/>
                                            <a:cs typeface="+mn-cs"/>
                                          </a:rPr>
                                        </m:ctrlPr>
                                      </m:fPr>
                                      <m:num>
                                        <m:rad>
                                          <m:radPr>
                                            <m:degHide m:val="on"/>
                                            <m:ctrlPr>
                                              <a:rPr lang="zh-CN" altLang="zh-CN" sz="1200" i="1" kern="100">
                                                <a:solidFill>
                                                  <a:schemeClr val="dk1"/>
                                                </a:solidFill>
                                                <a:effectLst/>
                                                <a:latin typeface="Cambria Math" panose="02040503050406030204" pitchFamily="18" charset="0"/>
                                                <a:ea typeface="+mn-ea"/>
                                                <a:cs typeface="+mn-cs"/>
                                              </a:rPr>
                                            </m:ctrlPr>
                                          </m:radPr>
                                          <m:deg/>
                                          <m:e>
                                            <m:r>
                                              <a:rPr lang="en-US" altLang="zh-CN" sz="1200" kern="100">
                                                <a:solidFill>
                                                  <a:schemeClr val="dk1"/>
                                                </a:solidFill>
                                                <a:effectLst/>
                                                <a:latin typeface="Cambria Math" panose="02040503050406030204" pitchFamily="18" charset="0"/>
                                                <a:ea typeface="+mn-ea"/>
                                                <a:cs typeface="+mn-cs"/>
                                              </a:rPr>
                                              <m:t>2</m:t>
                                            </m:r>
                                          </m:e>
                                        </m:rad>
                                      </m:num>
                                      <m:den>
                                        <m:r>
                                          <a:rPr lang="en-US" altLang="zh-CN" sz="1200" kern="100">
                                            <a:solidFill>
                                              <a:schemeClr val="dk1"/>
                                            </a:solidFill>
                                            <a:effectLst/>
                                            <a:latin typeface="Cambria Math" panose="02040503050406030204" pitchFamily="18" charset="0"/>
                                            <a:ea typeface="+mn-ea"/>
                                            <a:cs typeface="+mn-cs"/>
                                          </a:rPr>
                                          <m:t>2</m:t>
                                        </m:r>
                                      </m:den>
                                    </m:f>
                                    <m:r>
                                      <a:rPr lang="en-US" altLang="zh-CN" sz="1200" kern="100">
                                        <a:solidFill>
                                          <a:schemeClr val="dk1"/>
                                        </a:solidFill>
                                        <a:effectLst/>
                                        <a:latin typeface="Cambria Math" panose="02040503050406030204" pitchFamily="18" charset="0"/>
                                        <a:ea typeface="+mn-ea"/>
                                        <a:cs typeface="+mn-cs"/>
                                      </a:rPr>
                                      <m:t>,0,−</m:t>
                                    </m:r>
                                    <m:rad>
                                      <m:radPr>
                                        <m:degHide m:val="on"/>
                                        <m:ctrlPr>
                                          <a:rPr lang="zh-CN" altLang="zh-CN" sz="1200" i="1" kern="100">
                                            <a:solidFill>
                                              <a:schemeClr val="dk1"/>
                                            </a:solidFill>
                                            <a:effectLst/>
                                            <a:latin typeface="Cambria Math" panose="02040503050406030204" pitchFamily="18" charset="0"/>
                                            <a:ea typeface="+mn-ea"/>
                                            <a:cs typeface="+mn-cs"/>
                                          </a:rPr>
                                        </m:ctrlPr>
                                      </m:radPr>
                                      <m:deg/>
                                      <m:e>
                                        <m:r>
                                          <a:rPr lang="en-US" altLang="zh-CN" sz="1200" kern="100">
                                            <a:solidFill>
                                              <a:schemeClr val="dk1"/>
                                            </a:solidFill>
                                            <a:effectLst/>
                                            <a:latin typeface="Cambria Math" panose="02040503050406030204" pitchFamily="18" charset="0"/>
                                            <a:ea typeface="+mn-ea"/>
                                            <a:cs typeface="+mn-cs"/>
                                          </a:rPr>
                                          <m:t>2</m:t>
                                        </m:r>
                                      </m:e>
                                    </m:rad>
                                  </m:e>
                                </m:d>
                              </m:oMath>
                            </m:oMathPara>
                          </a14:m>
                          <a:endParaRPr lang="zh-CN" altLang="zh-CN" sz="1200" kern="100" dirty="0">
                            <a:solidFill>
                              <a:schemeClr val="dk1"/>
                            </a:solidFill>
                            <a:effectLst/>
                            <a:latin typeface="+mn-lt"/>
                            <a:ea typeface="+mn-ea"/>
                            <a:cs typeface="+mn-cs"/>
                          </a:endParaRPr>
                        </a:p>
                        <a:p>
                          <a:pPr indent="152400" algn="l">
                            <a:lnSpc>
                              <a:spcPct val="125000"/>
                            </a:lnSpc>
                            <a:tabLst>
                              <a:tab pos="1022985" algn="l"/>
                            </a:tabLst>
                          </a:pP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14300" marR="114300" marT="0" marB="0"/>
                    </a:tc>
                    <a:extLst>
                      <a:ext uri="{0D108BD9-81ED-4DB2-BD59-A6C34878D82A}">
                        <a16:rowId xmlns:a16="http://schemas.microsoft.com/office/drawing/2014/main" val="10000"/>
                      </a:ext>
                    </a:extLst>
                  </a:tr>
                </a:tbl>
              </a:graphicData>
            </a:graphic>
          </p:graphicFrame>
        </mc:Choice>
        <mc:Fallback xmlns="">
          <p:graphicFrame>
            <p:nvGraphicFramePr>
              <p:cNvPr id="13" name="表格 12"/>
              <p:cNvGraphicFramePr>
                <a:graphicFrameLocks noGrp="1"/>
              </p:cNvGraphicFramePr>
              <p:nvPr/>
            </p:nvGraphicFramePr>
            <p:xfrm>
              <a:off x="4824238" y="1713293"/>
              <a:ext cx="2063672" cy="4295394"/>
            </p:xfrm>
            <a:graphic>
              <a:graphicData uri="http://schemas.openxmlformats.org/drawingml/2006/table">
                <a:tbl>
                  <a:tblPr>
                    <a:tableStyleId>{5C22544A-7EE6-4342-B048-85BDC9FD1C3A}</a:tableStyleId>
                  </a:tblPr>
                  <a:tblGrid>
                    <a:gridCol w="2063672"/>
                  </a:tblGrid>
                  <a:tr h="4502785">
                    <a:tc>
                      <a:txBody>
                        <a:bodyPr/>
                        <a:lstStyle/>
                        <a:p>
                          <a:endParaRPr lang="zh-CN"/>
                        </a:p>
                      </a:txBody>
                      <a:tcPr marL="114300" marR="114300" marT="0" marB="0">
                        <a:blipFill>
                          <a:blip r:embed="rId6"/>
                        </a:blipFill>
                      </a:tcPr>
                    </a:tc>
                  </a:tr>
                </a:tbl>
              </a:graphicData>
            </a:graphic>
          </p:graphicFrame>
        </mc:Fallback>
      </mc:AlternateContent>
      <p:sp>
        <p:nvSpPr>
          <p:cNvPr id="24" name="文本框 23"/>
          <p:cNvSpPr txBox="1"/>
          <p:nvPr/>
        </p:nvSpPr>
        <p:spPr>
          <a:xfrm>
            <a:off x="7263221" y="1706872"/>
            <a:ext cx="4086092" cy="1689373"/>
          </a:xfrm>
          <a:prstGeom prst="rect">
            <a:avLst/>
          </a:prstGeom>
          <a:noFill/>
        </p:spPr>
        <p:txBody>
          <a:bodyPr wrap="square">
            <a:spAutoFit/>
          </a:bodyPr>
          <a:lstStyle/>
          <a:p>
            <a:pPr>
              <a:lnSpc>
                <a:spcPct val="150000"/>
              </a:lnSpc>
            </a:pPr>
            <a:r>
              <a:rPr lang="en-US" altLang="zh-CN" dirty="0"/>
              <a:t>        </a:t>
            </a:r>
            <a:r>
              <a:rPr lang="zh-CN" altLang="en-US" dirty="0">
                <a:latin typeface="黑体" panose="02010609060101010101" pitchFamily="49" charset="-122"/>
                <a:ea typeface="黑体" panose="02010609060101010101" pitchFamily="49" charset="-122"/>
              </a:rPr>
              <a:t>当多面体的每边都有单位长度时，截角八面体所有</a:t>
            </a:r>
            <a:r>
              <a:rPr lang="en-US" altLang="zh-CN" dirty="0">
                <a:latin typeface="黑体" panose="02010609060101010101" pitchFamily="49" charset="-122"/>
                <a:ea typeface="黑体" panose="02010609060101010101" pitchFamily="49" charset="-122"/>
              </a:rPr>
              <a:t>24</a:t>
            </a:r>
            <a:r>
              <a:rPr lang="zh-CN" altLang="en-US" dirty="0">
                <a:latin typeface="黑体" panose="02010609060101010101" pitchFamily="49" charset="-122"/>
                <a:ea typeface="黑体" panose="02010609060101010101" pitchFamily="49" charset="-122"/>
              </a:rPr>
              <a:t>个顶点坐标如左式所示。（其中上角标“</a:t>
            </a:r>
            <a:r>
              <a:rPr lang="en-US" altLang="zh-CN" dirty="0">
                <a:latin typeface="黑体" panose="02010609060101010101" pitchFamily="49" charset="-122"/>
                <a:ea typeface="黑体" panose="02010609060101010101" pitchFamily="49" charset="-122"/>
              </a:rPr>
              <a:t>to”</a:t>
            </a:r>
            <a:r>
              <a:rPr lang="zh-CN" altLang="en-US" dirty="0">
                <a:latin typeface="黑体" panose="02010609060101010101" pitchFamily="49" charset="-122"/>
                <a:ea typeface="黑体" panose="02010609060101010101" pitchFamily="49" charset="-122"/>
              </a:rPr>
              <a:t>表示截角八面体</a:t>
            </a:r>
            <a:r>
              <a:rPr lang="en-US" altLang="zh-CN" dirty="0">
                <a:latin typeface="黑体" panose="02010609060101010101" pitchFamily="49" charset="-122"/>
                <a:ea typeface="黑体" panose="02010609060101010101" pitchFamily="49" charset="-122"/>
              </a:rPr>
              <a:t>—truncated octahedron</a:t>
            </a:r>
            <a:r>
              <a:rPr lang="zh-CN" altLang="en-US" dirty="0">
                <a:latin typeface="黑体" panose="02010609060101010101" pitchFamily="49" charset="-122"/>
                <a:ea typeface="黑体" panose="02010609060101010101" pitchFamily="49" charset="-122"/>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设计计算</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33943" y="4734661"/>
            <a:ext cx="4244331" cy="2007970"/>
          </a:xfrm>
          <a:prstGeom prst="rect">
            <a:avLst/>
          </a:prstGeom>
          <a:noFill/>
          <a:ln>
            <a:noFill/>
          </a:ln>
        </p:spPr>
      </p:pic>
      <p:graphicFrame>
        <p:nvGraphicFramePr>
          <p:cNvPr id="18" name="表格 17"/>
          <p:cNvGraphicFramePr>
            <a:graphicFrameLocks noGrp="1"/>
          </p:cNvGraphicFramePr>
          <p:nvPr/>
        </p:nvGraphicFramePr>
        <p:xfrm>
          <a:off x="849315" y="1187818"/>
          <a:ext cx="7382854" cy="692595"/>
        </p:xfrm>
        <a:graphic>
          <a:graphicData uri="http://schemas.openxmlformats.org/drawingml/2006/table">
            <a:tbl>
              <a:tblPr/>
              <a:tblGrid>
                <a:gridCol w="7382854">
                  <a:extLst>
                    <a:ext uri="{9D8B030D-6E8A-4147-A177-3AD203B41FA5}">
                      <a16:colId xmlns:a16="http://schemas.microsoft.com/office/drawing/2014/main" val="20000"/>
                    </a:ext>
                  </a:extLst>
                </a:gridCol>
              </a:tblGrid>
              <a:tr h="0">
                <a:tc>
                  <a:txBody>
                    <a:bodyPr/>
                    <a:lstStyle/>
                    <a:p>
                      <a:pPr marL="133350" indent="304800" algn="l">
                        <a:lnSpc>
                          <a:spcPct val="125000"/>
                        </a:lnSpc>
                      </a:pPr>
                      <a:r>
                        <a:rPr lang="zh-CN" altLang="en-US" sz="2000" kern="1200" dirty="0">
                          <a:solidFill>
                            <a:schemeClr val="tx1"/>
                          </a:solidFill>
                          <a:latin typeface="黑体" panose="02010609060101010101" pitchFamily="49" charset="-122"/>
                          <a:ea typeface="黑体" panose="02010609060101010101" pitchFamily="49" charset="-122"/>
                          <a:cs typeface="+mn-cs"/>
                        </a:rPr>
                        <a:t>（</a:t>
                      </a:r>
                      <a:r>
                        <a:rPr lang="en-US" altLang="zh-CN" sz="2000" kern="1200" dirty="0">
                          <a:solidFill>
                            <a:schemeClr val="tx1"/>
                          </a:solidFill>
                          <a:latin typeface="黑体" panose="02010609060101010101" pitchFamily="49" charset="-122"/>
                          <a:ea typeface="黑体" panose="02010609060101010101" pitchFamily="49" charset="-122"/>
                          <a:cs typeface="+mn-cs"/>
                        </a:rPr>
                        <a:t>3</a:t>
                      </a:r>
                      <a:r>
                        <a:rPr lang="zh-CN" altLang="en-US" sz="2000" kern="1200" dirty="0">
                          <a:solidFill>
                            <a:schemeClr val="tx1"/>
                          </a:solidFill>
                          <a:latin typeface="黑体" panose="02010609060101010101" pitchFamily="49" charset="-122"/>
                          <a:ea typeface="黑体" panose="02010609060101010101" pitchFamily="49" charset="-122"/>
                          <a:cs typeface="+mn-cs"/>
                        </a:rPr>
                        <a:t>）</a:t>
                      </a:r>
                      <a:r>
                        <a:rPr lang="en-US" altLang="zh-CN" sz="2000" kern="1200" dirty="0" err="1">
                          <a:solidFill>
                            <a:schemeClr val="tx1"/>
                          </a:solidFill>
                          <a:latin typeface="黑体" panose="02010609060101010101" pitchFamily="49" charset="-122"/>
                          <a:ea typeface="黑体" panose="02010609060101010101" pitchFamily="49" charset="-122"/>
                          <a:cs typeface="+mn-cs"/>
                        </a:rPr>
                        <a:t>Bricard</a:t>
                      </a:r>
                      <a:r>
                        <a:rPr lang="zh-CN" altLang="en-US" sz="2000" kern="1200" dirty="0">
                          <a:solidFill>
                            <a:schemeClr val="tx1"/>
                          </a:solidFill>
                          <a:latin typeface="黑体" panose="02010609060101010101" pitchFamily="49" charset="-122"/>
                          <a:ea typeface="黑体" panose="02010609060101010101" pitchFamily="49" charset="-122"/>
                          <a:cs typeface="+mn-cs"/>
                        </a:rPr>
                        <a:t>机构配置</a:t>
                      </a:r>
                      <a:endParaRPr lang="en-US" altLang="zh-CN" sz="2000" kern="1200" dirty="0">
                        <a:solidFill>
                          <a:schemeClr val="tx1"/>
                        </a:solidFill>
                        <a:latin typeface="黑体" panose="02010609060101010101" pitchFamily="49" charset="-122"/>
                        <a:ea typeface="黑体" panose="02010609060101010101" pitchFamily="49" charset="-122"/>
                        <a:cs typeface="+mn-cs"/>
                      </a:endParaRPr>
                    </a:p>
                    <a:p>
                      <a:pPr marL="133350" indent="304800" algn="l">
                        <a:lnSpc>
                          <a:spcPct val="125000"/>
                        </a:lnSpc>
                      </a:pPr>
                      <a:endParaRPr lang="en-US" altLang="zh-CN" kern="1200" dirty="0">
                        <a:solidFill>
                          <a:schemeClr val="tx1"/>
                        </a:solidFill>
                        <a:latin typeface="微软雅黑" panose="020B0503020204020204" pitchFamily="34" charset="-122"/>
                        <a:ea typeface="微软雅黑" panose="020B0503020204020204" pitchFamily="34" charset="-122"/>
                        <a:cs typeface="+mn-cs"/>
                      </a:endParaRPr>
                    </a:p>
                  </a:txBody>
                  <a:tcPr marL="114300" marR="114300" marT="0" marB="0">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20" name="图片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8864" y="1315609"/>
            <a:ext cx="3359699" cy="3294462"/>
          </a:xfrm>
          <a:prstGeom prst="rect">
            <a:avLst/>
          </a:prstGeom>
          <a:noFill/>
          <a:ln>
            <a:noFill/>
          </a:ln>
        </p:spPr>
      </p:pic>
      <mc:AlternateContent xmlns:mc="http://schemas.openxmlformats.org/markup-compatibility/2006" xmlns:a14="http://schemas.microsoft.com/office/drawing/2010/main">
        <mc:Choice Requires="a14">
          <p:sp>
            <p:nvSpPr>
              <p:cNvPr id="21" name="文本框 20"/>
              <p:cNvSpPr txBox="1"/>
              <p:nvPr/>
            </p:nvSpPr>
            <p:spPr>
              <a:xfrm>
                <a:off x="1375378" y="1515065"/>
                <a:ext cx="6097424" cy="2631490"/>
              </a:xfrm>
              <a:prstGeom prst="rect">
                <a:avLst/>
              </a:prstGeom>
              <a:noFill/>
            </p:spPr>
            <p:txBody>
              <a:bodyPr wrap="square">
                <a:spAutoFit/>
              </a:bodyPr>
              <a:lstStyle/>
              <a:p>
                <a:pPr>
                  <a:lnSpc>
                    <a:spcPct val="150000"/>
                  </a:lnSpc>
                </a:pPr>
                <a:r>
                  <a:rPr lang="zh-CN" altLang="en-US" dirty="0"/>
                  <a:t>        </a:t>
                </a:r>
                <a:r>
                  <a:rPr lang="zh-CN" altLang="en-US" dirty="0">
                    <a:latin typeface="黑体" panose="02010609060101010101" pitchFamily="49" charset="-122"/>
                    <a:ea typeface="黑体" panose="02010609060101010101" pitchFamily="49" charset="-122"/>
                  </a:rPr>
                  <a:t>为了实现预期运动，所形成的折展运动单元必须是三重对称</a:t>
                </a:r>
                <a:r>
                  <a:rPr lang="en-US" altLang="zh-CN" dirty="0" err="1">
                    <a:latin typeface="黑体" panose="02010609060101010101" pitchFamily="49" charset="-122"/>
                    <a:ea typeface="黑体" panose="02010609060101010101" pitchFamily="49" charset="-122"/>
                  </a:rPr>
                  <a:t>Bricard</a:t>
                </a:r>
                <a:r>
                  <a:rPr lang="zh-CN" altLang="en-US" dirty="0">
                    <a:latin typeface="黑体" panose="02010609060101010101" pitchFamily="49" charset="-122"/>
                    <a:ea typeface="黑体" panose="02010609060101010101" pitchFamily="49" charset="-122"/>
                  </a:rPr>
                  <a:t>连杆机构。</a:t>
                </a:r>
                <a:endParaRPr lang="en-US" altLang="zh-CN" dirty="0">
                  <a:latin typeface="黑体" panose="02010609060101010101" pitchFamily="49" charset="-122"/>
                  <a:ea typeface="黑体" panose="02010609060101010101" pitchFamily="49" charset="-122"/>
                </a:endParaRPr>
              </a:p>
              <a:p>
                <a:pPr>
                  <a:lnSpc>
                    <a:spcPct val="150000"/>
                  </a:lnSpc>
                </a:pPr>
                <a:r>
                  <a:rPr lang="zh-CN" altLang="en-US" dirty="0">
                    <a:latin typeface="黑体" panose="02010609060101010101" pitchFamily="49" charset="-122"/>
                    <a:ea typeface="黑体" panose="02010609060101010101" pitchFamily="49" charset="-122"/>
                  </a:rPr>
                  <a:t>    右图</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显示了截角八面体的正方形</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B</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和</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C</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，以及在坐标系中固定</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B</a:t>
                </a:r>
                <a:r>
                  <a:rPr lang="en-US" altLang="zh-CN" sz="1800" baseline="-25000" dirty="0">
                    <a:effectLst/>
                    <a:latin typeface="黑体" panose="02010609060101010101" pitchFamily="49" charset="-122"/>
                    <a:ea typeface="黑体" panose="02010609060101010101" pitchFamily="49" charset="-122"/>
                    <a:cs typeface="Times New Roman" panose="02020603050405020304" pitchFamily="18" charset="0"/>
                  </a:rPr>
                  <a:t>1</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C</a:t>
                </a:r>
                <a:r>
                  <a:rPr lang="en-US" altLang="zh-CN" sz="1800" baseline="-25000" dirty="0">
                    <a:effectLst/>
                    <a:latin typeface="黑体" panose="02010609060101010101" pitchFamily="49" charset="-122"/>
                    <a:ea typeface="黑体" panose="02010609060101010101" pitchFamily="49" charset="-122"/>
                    <a:cs typeface="Times New Roman" panose="02020603050405020304" pitchFamily="18" charset="0"/>
                  </a:rPr>
                  <a:t>2</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时它们的最终位置。当正方形</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B</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围绕</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 B</a:t>
                </a:r>
                <a:r>
                  <a:rPr lang="en-US" altLang="zh-CN" sz="1800" baseline="-25000" dirty="0">
                    <a:effectLst/>
                    <a:latin typeface="黑体" panose="02010609060101010101" pitchFamily="49" charset="-122"/>
                    <a:ea typeface="黑体" panose="02010609060101010101" pitchFamily="49" charset="-122"/>
                    <a:cs typeface="Times New Roman" panose="02020603050405020304" pitchFamily="18" charset="0"/>
                  </a:rPr>
                  <a:t>1</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关节轴线旋转时，顶点</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 B</a:t>
                </a:r>
                <a:r>
                  <a:rPr lang="en-US" altLang="zh-CN" sz="1800" baseline="-25000" dirty="0">
                    <a:effectLst/>
                    <a:latin typeface="黑体" panose="02010609060101010101" pitchFamily="49" charset="-122"/>
                    <a:ea typeface="黑体" panose="02010609060101010101" pitchFamily="49" charset="-122"/>
                    <a:cs typeface="Times New Roman" panose="02020603050405020304" pitchFamily="18" charset="0"/>
                  </a:rPr>
                  <a:t>4 </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转到</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 C</a:t>
                </a:r>
                <a:r>
                  <a:rPr lang="en-US" altLang="zh-CN" sz="1800" baseline="-25000" dirty="0">
                    <a:effectLst/>
                    <a:latin typeface="黑体" panose="02010609060101010101" pitchFamily="49" charset="-122"/>
                    <a:ea typeface="黑体" panose="02010609060101010101" pitchFamily="49" charset="-122"/>
                    <a:cs typeface="Times New Roman" panose="02020603050405020304" pitchFamily="18" charset="0"/>
                  </a:rPr>
                  <a:t>2</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，可得到</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cs typeface="Times New Roman" panose="02020603050405020304" pitchFamily="18" charset="0"/>
                          </a:rPr>
                          <m:t>𝐵</m:t>
                        </m:r>
                      </m:e>
                      <m:sub>
                        <m:r>
                          <a:rPr lang="en-US" altLang="zh-CN" sz="1800" i="1">
                            <a:effectLst/>
                            <a:latin typeface="Cambria Math" panose="02040503050406030204" pitchFamily="18" charset="0"/>
                            <a:cs typeface="Times New Roman" panose="02020603050405020304" pitchFamily="18" charset="0"/>
                          </a:rPr>
                          <m:t>4</m:t>
                        </m:r>
                      </m:sub>
                      <m:sup>
                        <m:r>
                          <a:rPr lang="en-US" altLang="zh-CN" sz="1800" i="1">
                            <a:effectLst/>
                            <a:latin typeface="Cambria Math" panose="02040503050406030204" pitchFamily="18" charset="0"/>
                            <a:cs typeface="Times New Roman" panose="02020603050405020304" pitchFamily="18" charset="0"/>
                          </a:rPr>
                          <m:t>′</m:t>
                        </m:r>
                      </m:sup>
                    </m:sSubSup>
                    <m:r>
                      <m:rPr>
                        <m:nor/>
                      </m:rPr>
                      <a:rPr lang="en-US" altLang="zh-CN" sz="1800">
                        <a:effectLst/>
                        <a:latin typeface="黑体" panose="02010609060101010101" pitchFamily="49" charset="-122"/>
                        <a:ea typeface="黑体" panose="02010609060101010101" pitchFamily="49"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m:rPr>
                            <m:nor/>
                          </m:rPr>
                          <a:rPr lang="en-US" altLang="zh-CN" sz="1800">
                            <a:effectLst/>
                            <a:latin typeface="黑体" panose="02010609060101010101" pitchFamily="49" charset="-122"/>
                            <a:ea typeface="黑体" panose="02010609060101010101" pitchFamily="49" charset="-122"/>
                            <a:cs typeface="Times New Roman" panose="02020603050405020304" pitchFamily="18" charset="0"/>
                          </a:rPr>
                          <m:t>C</m:t>
                        </m:r>
                      </m:e>
                      <m:sub>
                        <m:r>
                          <a:rPr lang="en-US" altLang="zh-CN" sz="1800" i="1">
                            <a:effectLst/>
                            <a:latin typeface="Cambria Math" panose="02040503050406030204" pitchFamily="18" charset="0"/>
                            <a:cs typeface="Times New Roman" panose="02020603050405020304" pitchFamily="18" charset="0"/>
                          </a:rPr>
                          <m:t>2</m:t>
                        </m:r>
                      </m:sub>
                      <m:sup>
                        <m:r>
                          <m:rPr>
                            <m:nor/>
                          </m:rPr>
                          <a:rPr lang="en-US" altLang="zh-CN" sz="1800">
                            <a:effectLst/>
                            <a:latin typeface="黑体" panose="02010609060101010101" pitchFamily="49" charset="-122"/>
                            <a:ea typeface="黑体" panose="02010609060101010101" pitchFamily="49" charset="-122"/>
                            <a:cs typeface="Times New Roman" panose="02020603050405020304" pitchFamily="18" charset="0"/>
                          </a:rPr>
                          <m:t>to</m:t>
                        </m:r>
                      </m:sup>
                    </m:sSubSup>
                    <m:r>
                      <a:rPr lang="en-US" altLang="zh-CN" sz="1800" i="1">
                        <a:effectLst/>
                        <a:latin typeface="Cambria Math" panose="02040503050406030204" pitchFamily="18" charset="0"/>
                        <a:cs typeface="Times New Roman" panose="02020603050405020304" pitchFamily="18" charset="0"/>
                      </a:rPr>
                      <m:t>=</m:t>
                    </m:r>
                    <m:r>
                      <a:rPr lang="en-US" altLang="zh-CN" sz="1800" i="1">
                        <a:effectLst/>
                        <a:latin typeface="Cambria Math" panose="02040503050406030204" pitchFamily="18" charset="0"/>
                        <a:cs typeface="Times New Roman" panose="02020603050405020304" pitchFamily="18" charset="0"/>
                      </a:rPr>
                      <m:t>𝑇</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cs typeface="Times New Roman" panose="02020603050405020304" pitchFamily="18" charset="0"/>
                          </a:rPr>
                          <m:t>𝐵</m:t>
                        </m:r>
                      </m:e>
                      <m:sub>
                        <m:r>
                          <a:rPr lang="en-US" altLang="zh-CN" sz="1800" i="1">
                            <a:effectLst/>
                            <a:latin typeface="Cambria Math" panose="02040503050406030204" pitchFamily="18" charset="0"/>
                            <a:cs typeface="Times New Roman" panose="02020603050405020304" pitchFamily="18" charset="0"/>
                          </a:rPr>
                          <m:t>4</m:t>
                        </m:r>
                      </m:sub>
                      <m:sup>
                        <m:r>
                          <m:rPr>
                            <m:nor/>
                          </m:rPr>
                          <a:rPr lang="en-US" altLang="zh-CN" sz="1800">
                            <a:effectLst/>
                            <a:latin typeface="黑体" panose="02010609060101010101" pitchFamily="49" charset="-122"/>
                            <a:ea typeface="黑体" panose="02010609060101010101" pitchFamily="49" charset="-122"/>
                            <a:cs typeface="Times New Roman" panose="02020603050405020304" pitchFamily="18" charset="0"/>
                          </a:rPr>
                          <m:t>to</m:t>
                        </m:r>
                      </m:sup>
                    </m:sSubSup>
                  </m:oMath>
                </a14:m>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和</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cs typeface="Times New Roman" panose="02020603050405020304" pitchFamily="18" charset="0"/>
                          </a:rPr>
                          <m:t>𝐵</m:t>
                        </m:r>
                      </m:e>
                      <m:sub>
                        <m:r>
                          <a:rPr lang="en-US" altLang="zh-CN" sz="1800" i="1">
                            <a:effectLst/>
                            <a:latin typeface="Cambria Math" panose="02040503050406030204" pitchFamily="18" charset="0"/>
                            <a:cs typeface="Times New Roman" panose="02020603050405020304" pitchFamily="18" charset="0"/>
                          </a:rPr>
                          <m:t>1</m:t>
                        </m:r>
                      </m:sub>
                      <m:sup>
                        <m:r>
                          <a:rPr lang="en-US" altLang="zh-CN" sz="1800" i="1">
                            <a:effectLst/>
                            <a:latin typeface="Cambria Math" panose="02040503050406030204" pitchFamily="18" charset="0"/>
                            <a:cs typeface="Times New Roman" panose="02020603050405020304" pitchFamily="18" charset="0"/>
                          </a:rPr>
                          <m:t>′</m:t>
                        </m:r>
                      </m:sup>
                    </m:sSubSup>
                    <m:r>
                      <a:rPr lang="en-US" altLang="zh-CN" sz="1800" i="1">
                        <a:effectLst/>
                        <a:latin typeface="Cambria Math" panose="02040503050406030204" pitchFamily="18" charset="0"/>
                        <a:cs typeface="Times New Roman" panose="02020603050405020304" pitchFamily="18" charset="0"/>
                      </a:rPr>
                      <m:t>=</m:t>
                    </m:r>
                    <m:r>
                      <a:rPr lang="en-US" altLang="zh-CN" sz="1800" i="1">
                        <a:effectLst/>
                        <a:latin typeface="Cambria Math" panose="02040503050406030204" pitchFamily="18" charset="0"/>
                        <a:cs typeface="Times New Roman" panose="02020603050405020304" pitchFamily="18" charset="0"/>
                      </a:rPr>
                      <m:t>𝑇</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cs typeface="Times New Roman" panose="02020603050405020304" pitchFamily="18" charset="0"/>
                          </a:rPr>
                          <m:t>𝐵</m:t>
                        </m:r>
                      </m:e>
                      <m:sub>
                        <m:r>
                          <a:rPr lang="en-US" altLang="zh-CN" sz="1800" i="1">
                            <a:effectLst/>
                            <a:latin typeface="Cambria Math" panose="02040503050406030204" pitchFamily="18" charset="0"/>
                            <a:cs typeface="Times New Roman" panose="02020603050405020304" pitchFamily="18" charset="0"/>
                          </a:rPr>
                          <m:t>1</m:t>
                        </m:r>
                      </m:sub>
                      <m:sup>
                        <m:r>
                          <m:rPr>
                            <m:nor/>
                          </m:rPr>
                          <a:rPr lang="en-US" altLang="zh-CN" sz="1800">
                            <a:effectLst/>
                            <a:latin typeface="黑体" panose="02010609060101010101" pitchFamily="49" charset="-122"/>
                            <a:ea typeface="黑体" panose="02010609060101010101" pitchFamily="49" charset="-122"/>
                            <a:cs typeface="Times New Roman" panose="02020603050405020304" pitchFamily="18" charset="0"/>
                          </a:rPr>
                          <m:t>to</m:t>
                        </m:r>
                      </m:sup>
                    </m:sSubSup>
                  </m:oMath>
                </a14:m>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，则</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3</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a:t>
                </a:r>
                <a:r>
                  <a:rPr lang="en-US" altLang="zh-CN" sz="1800" dirty="0">
                    <a:effectLst/>
                    <a:latin typeface="黑体" panose="02010609060101010101" pitchFamily="49" charset="-122"/>
                    <a:ea typeface="黑体" panose="02010609060101010101" pitchFamily="49" charset="-122"/>
                    <a:cs typeface="Times New Roman" panose="02020603050405020304" pitchFamily="18" charset="0"/>
                  </a:rPr>
                  <a:t>3</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变换矩阵</a:t>
                </a:r>
                <a:r>
                  <a:rPr lang="en-US" altLang="zh-CN" sz="1800" b="1" dirty="0">
                    <a:effectLst/>
                    <a:latin typeface="黑体" panose="02010609060101010101" pitchFamily="49" charset="-122"/>
                    <a:ea typeface="黑体" panose="02010609060101010101" pitchFamily="49" charset="-122"/>
                    <a:cs typeface="Times New Roman" panose="02020603050405020304" pitchFamily="18" charset="0"/>
                  </a:rPr>
                  <a:t>T</a:t>
                </a:r>
                <a:r>
                  <a:rPr lang="zh-CN" altLang="en-US" sz="1800" dirty="0">
                    <a:effectLst/>
                    <a:latin typeface="黑体" panose="02010609060101010101" pitchFamily="49" charset="-122"/>
                    <a:ea typeface="黑体" panose="02010609060101010101" pitchFamily="49" charset="-122"/>
                    <a:cs typeface="Times New Roman" panose="02020603050405020304" pitchFamily="18" charset="0"/>
                  </a:rPr>
                  <a:t>和</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cs typeface="Times New Roman" panose="02020603050405020304" pitchFamily="18" charset="0"/>
                          </a:rPr>
                          <m:t>𝐵</m:t>
                        </m:r>
                      </m:e>
                      <m:sub>
                        <m:r>
                          <a:rPr lang="en-US" altLang="zh-CN" i="1" kern="100">
                            <a:latin typeface="Cambria Math" panose="02040503050406030204" pitchFamily="18" charset="0"/>
                            <a:cs typeface="Times New Roman" panose="02020603050405020304" pitchFamily="18" charset="0"/>
                          </a:rPr>
                          <m:t>2</m:t>
                        </m:r>
                      </m:sub>
                      <m:sup>
                        <m:r>
                          <a:rPr lang="en-US" altLang="zh-CN" i="1" kern="100">
                            <a:latin typeface="Cambria Math" panose="02040503050406030204" pitchFamily="18" charset="0"/>
                            <a:cs typeface="Times New Roman" panose="02020603050405020304" pitchFamily="18" charset="0"/>
                          </a:rPr>
                          <m:t>′</m:t>
                        </m:r>
                      </m:sup>
                    </m:sSubSup>
                  </m:oMath>
                </a14:m>
                <a:r>
                  <a:rPr lang="zh-CN" altLang="en-US" sz="1800" dirty="0">
                    <a:effectLst/>
                    <a:latin typeface="黑体" panose="02010609060101010101" pitchFamily="49" charset="-122"/>
                    <a:ea typeface="黑体" panose="02010609060101010101" pitchFamily="49" charset="-122"/>
                    <a:cs typeface="Times New Roman" panose="02020603050405020304" pitchFamily="18" charset="0"/>
                  </a:rPr>
                  <a:t>位置</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为：</a:t>
                </a:r>
                <a:endParaRPr lang="zh-CN" altLang="en-US" dirty="0">
                  <a:latin typeface="黑体" panose="02010609060101010101" pitchFamily="49" charset="-122"/>
                  <a:ea typeface="黑体" panose="02010609060101010101" pitchFamily="49" charset="-122"/>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1375378" y="1515065"/>
                <a:ext cx="6097424" cy="2631490"/>
              </a:xfrm>
              <a:prstGeom prst="rect">
                <a:avLst/>
              </a:prstGeom>
              <a:blipFill rotWithShape="1">
                <a:blip r:embed="rId5"/>
                <a:stretch>
                  <a:fillRect l="-10" t="-22" r="2" b="-21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849315" y="4185826"/>
                <a:ext cx="6097424" cy="1733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𝑇</m:t>
                      </m:r>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m>
                            <m:mPr>
                              <m:plcHide m:val="on"/>
                              <m:mcs>
                                <m:mc>
                                  <m:mcPr>
                                    <m:count m:val="3"/>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3</m:t>
                                    </m:r>
                                  </m:den>
                                </m:f>
                              </m:e>
                              <m:e>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3</m:t>
                                    </m:r>
                                  </m:den>
                                </m:f>
                              </m:e>
                              <m:e>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3</m:t>
                                    </m:r>
                                  </m:den>
                                </m:f>
                              </m:e>
                            </m:mr>
                            <m:mr>
                              <m:e>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3</m:t>
                                    </m:r>
                                  </m:den>
                                </m:f>
                              </m:e>
                              <m:e>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3</m:t>
                                    </m:r>
                                  </m:den>
                                </m:f>
                              </m:e>
                              <m:e>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3</m:t>
                                    </m:r>
                                  </m:den>
                                </m:f>
                              </m:e>
                            </m:mr>
                            <m:mr>
                              <m:e>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3</m:t>
                                    </m:r>
                                  </m:den>
                                </m:f>
                              </m:e>
                              <m:e>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3</m:t>
                                    </m:r>
                                  </m:den>
                                </m:f>
                              </m:e>
                              <m:e>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3</m:t>
                                    </m:r>
                                  </m:den>
                                </m:f>
                              </m:e>
                            </m:mr>
                          </m:m>
                        </m:e>
                      </m:d>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849315" y="4185826"/>
                <a:ext cx="6097424" cy="1733167"/>
              </a:xfrm>
              <a:prstGeom prst="rect">
                <a:avLst/>
              </a:prstGeom>
              <a:blipFill rotWithShape="1">
                <a:blip r:embed="rId6"/>
                <a:stretch>
                  <a:fillRect l="-5" t="-31" r="8"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901440" y="5958264"/>
                <a:ext cx="6097424" cy="584584"/>
              </a:xfrm>
              <a:prstGeom prst="rect">
                <a:avLst/>
              </a:prstGeom>
              <a:noFill/>
            </p:spPr>
            <p:txBody>
              <a:bodyPr wrap="square">
                <a:spAutoFit/>
              </a:bodyPr>
              <a:lstStyle/>
              <a:p>
                <a:pPr marL="133350" indent="266700" algn="l">
                  <a:lnSpc>
                    <a:spcPct val="125000"/>
                  </a:lnSpc>
                </a:pPr>
                <a14:m>
                  <m:oMath xmlns:m="http://schemas.openxmlformats.org/officeDocument/2006/math">
                    <m:sSubSup>
                      <m:sSub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𝑇</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up>
                        <m:r>
                          <m:rPr>
                            <m:nor/>
                          </m:rPr>
                          <a:rPr lang="en-US" altLang="zh-CN" sz="1800" kern="100">
                            <a:effectLst/>
                            <a:latin typeface="宋体" panose="02010600030101010101" pitchFamily="2" charset="-122"/>
                            <a:ea typeface="等线" panose="02010600030101010101" pitchFamily="2" charset="-122"/>
                            <a:cs typeface="Times New Roman" panose="02020603050405020304" pitchFamily="18" charset="0"/>
                          </a:rPr>
                          <m:t>to</m:t>
                        </m:r>
                      </m:sup>
                    </m:sSubSup>
                  </m:oMath>
                </a14:m>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den>
                        </m:f>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e>
                        </m:ra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5</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6</m:t>
                            </m:r>
                          </m:den>
                        </m:f>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e>
                        </m:ra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den>
                        </m:f>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e>
                        </m:rad>
                      </m:e>
                    </m:d>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1901440" y="5958264"/>
                <a:ext cx="6097424" cy="584584"/>
              </a:xfrm>
              <a:prstGeom prst="rect">
                <a:avLst/>
              </a:prstGeom>
              <a:blipFill rotWithShape="1">
                <a:blip r:embed="rId7"/>
                <a:stretch>
                  <a:fillRect l="-4" t="-10" r="7" b="76"/>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设计计算</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33943" y="4734661"/>
            <a:ext cx="4244331" cy="2007970"/>
          </a:xfrm>
          <a:prstGeom prst="rect">
            <a:avLst/>
          </a:prstGeom>
          <a:noFill/>
          <a:ln>
            <a:noFill/>
          </a:ln>
        </p:spPr>
      </p:pic>
      <p:graphicFrame>
        <p:nvGraphicFramePr>
          <p:cNvPr id="18" name="表格 17"/>
          <p:cNvGraphicFramePr>
            <a:graphicFrameLocks noGrp="1"/>
          </p:cNvGraphicFramePr>
          <p:nvPr/>
        </p:nvGraphicFramePr>
        <p:xfrm>
          <a:off x="849315" y="1187818"/>
          <a:ext cx="7382854" cy="692595"/>
        </p:xfrm>
        <a:graphic>
          <a:graphicData uri="http://schemas.openxmlformats.org/drawingml/2006/table">
            <a:tbl>
              <a:tblPr/>
              <a:tblGrid>
                <a:gridCol w="7382854">
                  <a:extLst>
                    <a:ext uri="{9D8B030D-6E8A-4147-A177-3AD203B41FA5}">
                      <a16:colId xmlns:a16="http://schemas.microsoft.com/office/drawing/2014/main" val="20000"/>
                    </a:ext>
                  </a:extLst>
                </a:gridCol>
              </a:tblGrid>
              <a:tr h="0">
                <a:tc>
                  <a:txBody>
                    <a:bodyPr/>
                    <a:lstStyle/>
                    <a:p>
                      <a:pPr marL="133350" indent="304800" algn="l">
                        <a:lnSpc>
                          <a:spcPct val="125000"/>
                        </a:lnSpc>
                      </a:pPr>
                      <a:r>
                        <a:rPr lang="zh-CN" altLang="en-US" sz="2000" kern="1200" dirty="0">
                          <a:solidFill>
                            <a:schemeClr val="tx1"/>
                          </a:solidFill>
                          <a:latin typeface="黑体" panose="02010609060101010101" pitchFamily="49" charset="-122"/>
                          <a:ea typeface="黑体" panose="02010609060101010101" pitchFamily="49" charset="-122"/>
                          <a:cs typeface="+mn-cs"/>
                        </a:rPr>
                        <a:t>（</a:t>
                      </a:r>
                      <a:r>
                        <a:rPr lang="en-US" altLang="zh-CN" sz="2000" kern="1200" dirty="0">
                          <a:solidFill>
                            <a:schemeClr val="tx1"/>
                          </a:solidFill>
                          <a:latin typeface="黑体" panose="02010609060101010101" pitchFamily="49" charset="-122"/>
                          <a:ea typeface="黑体" panose="02010609060101010101" pitchFamily="49" charset="-122"/>
                          <a:cs typeface="+mn-cs"/>
                        </a:rPr>
                        <a:t>3</a:t>
                      </a:r>
                      <a:r>
                        <a:rPr lang="zh-CN" altLang="en-US" sz="2000" kern="1200" dirty="0">
                          <a:solidFill>
                            <a:schemeClr val="tx1"/>
                          </a:solidFill>
                          <a:latin typeface="黑体" panose="02010609060101010101" pitchFamily="49" charset="-122"/>
                          <a:ea typeface="黑体" panose="02010609060101010101" pitchFamily="49" charset="-122"/>
                          <a:cs typeface="+mn-cs"/>
                        </a:rPr>
                        <a:t>）</a:t>
                      </a:r>
                      <a:r>
                        <a:rPr lang="en-US" altLang="zh-CN" sz="2000" kern="1200" dirty="0" err="1">
                          <a:solidFill>
                            <a:schemeClr val="tx1"/>
                          </a:solidFill>
                          <a:latin typeface="黑体" panose="02010609060101010101" pitchFamily="49" charset="-122"/>
                          <a:ea typeface="黑体" panose="02010609060101010101" pitchFamily="49" charset="-122"/>
                          <a:cs typeface="+mn-cs"/>
                        </a:rPr>
                        <a:t>Bricard</a:t>
                      </a:r>
                      <a:r>
                        <a:rPr lang="zh-CN" altLang="en-US" sz="2000" kern="1200" dirty="0">
                          <a:solidFill>
                            <a:schemeClr val="tx1"/>
                          </a:solidFill>
                          <a:latin typeface="黑体" panose="02010609060101010101" pitchFamily="49" charset="-122"/>
                          <a:ea typeface="黑体" panose="02010609060101010101" pitchFamily="49" charset="-122"/>
                          <a:cs typeface="+mn-cs"/>
                        </a:rPr>
                        <a:t>机构配置</a:t>
                      </a:r>
                      <a:endParaRPr lang="en-US" altLang="zh-CN" sz="2000" kern="1200" dirty="0">
                        <a:solidFill>
                          <a:schemeClr val="tx1"/>
                        </a:solidFill>
                        <a:latin typeface="黑体" panose="02010609060101010101" pitchFamily="49" charset="-122"/>
                        <a:ea typeface="黑体" panose="02010609060101010101" pitchFamily="49" charset="-122"/>
                        <a:cs typeface="+mn-cs"/>
                      </a:endParaRPr>
                    </a:p>
                    <a:p>
                      <a:pPr marL="133350" indent="304800" algn="l">
                        <a:lnSpc>
                          <a:spcPct val="125000"/>
                        </a:lnSpc>
                      </a:pPr>
                      <a:endParaRPr lang="en-US" altLang="zh-CN" kern="1200" dirty="0">
                        <a:solidFill>
                          <a:schemeClr val="tx1"/>
                        </a:solidFill>
                        <a:latin typeface="微软雅黑" panose="020B0503020204020204" pitchFamily="34" charset="-122"/>
                        <a:ea typeface="微软雅黑" panose="020B0503020204020204" pitchFamily="34" charset="-122"/>
                        <a:cs typeface="+mn-cs"/>
                      </a:endParaRPr>
                    </a:p>
                  </a:txBody>
                  <a:tcPr marL="114300" marR="114300" marT="0" marB="0">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20" name="图片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8864" y="1315609"/>
            <a:ext cx="3359699" cy="3294462"/>
          </a:xfrm>
          <a:prstGeom prst="rect">
            <a:avLst/>
          </a:prstGeom>
          <a:noFill/>
          <a:ln>
            <a:noFill/>
          </a:ln>
        </p:spPr>
      </p:pic>
      <p:sp>
        <p:nvSpPr>
          <p:cNvPr id="21" name="文本框 20"/>
          <p:cNvSpPr txBox="1"/>
          <p:nvPr/>
        </p:nvSpPr>
        <p:spPr>
          <a:xfrm>
            <a:off x="1375378" y="1515065"/>
            <a:ext cx="6097424" cy="460382"/>
          </a:xfrm>
          <a:prstGeom prst="rect">
            <a:avLst/>
          </a:prstGeom>
          <a:noFill/>
        </p:spPr>
        <p:txBody>
          <a:bodyPr wrap="square">
            <a:spAutoFit/>
          </a:bodyPr>
          <a:lstStyle/>
          <a:p>
            <a:pPr>
              <a:lnSpc>
                <a:spcPct val="150000"/>
              </a:lnSpc>
            </a:pPr>
            <a:r>
              <a:rPr lang="zh-CN" altLang="en-US" dirty="0">
                <a:latin typeface="黑体" panose="02010609060101010101" pitchFamily="49" charset="-122"/>
                <a:ea typeface="黑体" panose="02010609060101010101" pitchFamily="49" charset="-122"/>
              </a:rPr>
              <a:t>    正方形</a:t>
            </a: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C</a:t>
            </a:r>
            <a:r>
              <a:rPr lang="zh-CN" altLang="en-US" dirty="0">
                <a:latin typeface="黑体" panose="02010609060101010101" pitchFamily="49" charset="-122"/>
                <a:ea typeface="黑体" panose="02010609060101010101" pitchFamily="49" charset="-122"/>
              </a:rPr>
              <a:t>形成立方体的两个垂直面，有</a:t>
            </a:r>
          </a:p>
        </p:txBody>
      </p:sp>
      <p:pic>
        <p:nvPicPr>
          <p:cNvPr id="5" name="图片 4"/>
          <p:cNvPicPr>
            <a:picLocks noChangeAspect="1"/>
          </p:cNvPicPr>
          <p:nvPr/>
        </p:nvPicPr>
        <p:blipFill>
          <a:blip r:embed="rId5"/>
          <a:stretch>
            <a:fillRect/>
          </a:stretch>
        </p:blipFill>
        <p:spPr>
          <a:xfrm>
            <a:off x="-39070" y="1914960"/>
            <a:ext cx="8464413" cy="638131"/>
          </a:xfrm>
          <a:prstGeom prst="rect">
            <a:avLst/>
          </a:prstGeom>
        </p:spPr>
      </p:pic>
      <mc:AlternateContent xmlns:mc="http://schemas.openxmlformats.org/markup-compatibility/2006" xmlns:a14="http://schemas.microsoft.com/office/drawing/2010/main">
        <mc:Choice Requires="a14">
          <p:sp>
            <p:nvSpPr>
              <p:cNvPr id="23" name="文本框 22"/>
              <p:cNvSpPr txBox="1"/>
              <p:nvPr/>
            </p:nvSpPr>
            <p:spPr>
              <a:xfrm>
                <a:off x="1375378" y="2472716"/>
                <a:ext cx="6097424" cy="495264"/>
              </a:xfrm>
              <a:prstGeom prst="rect">
                <a:avLst/>
              </a:prstGeom>
              <a:noFill/>
            </p:spPr>
            <p:txBody>
              <a:bodyPr wrap="square">
                <a:spAutoFit/>
              </a:bodyPr>
              <a:lstStyle/>
              <a:p>
                <a:pPr>
                  <a:lnSpc>
                    <a:spcPct val="150000"/>
                  </a:lnSpc>
                </a:pPr>
                <a:r>
                  <a:rPr lang="zh-CN" altLang="en-US" dirty="0">
                    <a:latin typeface="黑体" panose="02010609060101010101" pitchFamily="49" charset="-122"/>
                    <a:ea typeface="黑体" panose="02010609060101010101" pitchFamily="49" charset="-122"/>
                  </a:rPr>
                  <a:t>    </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则</a:t>
                </a:r>
                <a14:m>
                  <m:oMath xmlns:m="http://schemas.openxmlformats.org/officeDocument/2006/math">
                    <m:sSubSup>
                      <m:sSubSupPr>
                        <m:ctrlPr>
                          <a:rPr lang="zh-CN" altLang="zh-CN" sz="1800" i="1" kern="100">
                            <a:effectLst/>
                            <a:latin typeface="Cambria Math" panose="02040503050406030204" pitchFamily="18" charset="0"/>
                            <a:ea typeface="+mj-ea"/>
                            <a:cs typeface="Times New Roman" panose="02020603050405020304" pitchFamily="18" charset="0"/>
                          </a:rPr>
                        </m:ctrlPr>
                      </m:sSubSupPr>
                      <m:e>
                        <m:r>
                          <a:rPr lang="en-US" altLang="zh-CN" sz="1800" i="1" kern="100">
                            <a:effectLst/>
                            <a:latin typeface="Cambria Math" panose="02040503050406030204" pitchFamily="18" charset="0"/>
                            <a:ea typeface="+mj-ea"/>
                            <a:cs typeface="Times New Roman" panose="02020603050405020304" pitchFamily="18" charset="0"/>
                          </a:rPr>
                          <m:t>𝐶</m:t>
                        </m:r>
                      </m:e>
                      <m:sub>
                        <m:r>
                          <a:rPr lang="en-US" altLang="zh-CN" sz="1800" i="1" kern="100">
                            <a:effectLst/>
                            <a:latin typeface="Cambria Math" panose="02040503050406030204" pitchFamily="18" charset="0"/>
                            <a:ea typeface="+mj-ea"/>
                            <a:cs typeface="Times New Roman" panose="02020603050405020304" pitchFamily="18" charset="0"/>
                          </a:rPr>
                          <m:t>4</m:t>
                        </m:r>
                      </m:sub>
                      <m:sup>
                        <m:r>
                          <a:rPr lang="en-US" altLang="zh-CN" sz="1800" i="1" kern="100">
                            <a:effectLst/>
                            <a:latin typeface="Cambria Math" panose="02040503050406030204" pitchFamily="18" charset="0"/>
                            <a:ea typeface="+mj-ea"/>
                            <a:cs typeface="Times New Roman" panose="02020603050405020304" pitchFamily="18" charset="0"/>
                          </a:rPr>
                          <m:t>′</m:t>
                        </m:r>
                      </m:sup>
                    </m:sSubSup>
                  </m:oMath>
                </a14:m>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的最终位置为</a:t>
                </a:r>
              </a:p>
            </p:txBody>
          </p:sp>
        </mc:Choice>
        <mc:Fallback xmlns="">
          <p:sp>
            <p:nvSpPr>
              <p:cNvPr id="23" name="文本框 22"/>
              <p:cNvSpPr txBox="1">
                <a:spLocks noRot="1" noChangeAspect="1" noMove="1" noResize="1" noEditPoints="1" noAdjustHandles="1" noChangeArrowheads="1" noChangeShapeType="1" noTextEdit="1"/>
              </p:cNvSpPr>
              <p:nvPr/>
            </p:nvSpPr>
            <p:spPr>
              <a:xfrm>
                <a:off x="1375378" y="2472716"/>
                <a:ext cx="6097424" cy="495264"/>
              </a:xfrm>
              <a:prstGeom prst="rect">
                <a:avLst/>
              </a:prstGeom>
              <a:blipFill rotWithShape="1">
                <a:blip r:embed="rId6"/>
                <a:stretch>
                  <a:fillRect l="-10" t="-5" r="2" b="1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135611" y="2898868"/>
                <a:ext cx="6115050"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𝐶</m:t>
                          </m:r>
                        </m:e>
                        <m:sub>
                          <m:r>
                            <a:rPr lang="zh-CN" altLang="en-US" i="0">
                              <a:latin typeface="Cambria Math" panose="02040503050406030204" pitchFamily="18" charset="0"/>
                            </a:rPr>
                            <m:t>4</m:t>
                          </m:r>
                        </m:sub>
                        <m:sup>
                          <m:r>
                            <a:rPr lang="zh-CN" altLang="en-US" i="0">
                              <a:latin typeface="Cambria Math" panose="02040503050406030204" pitchFamily="18" charset="0"/>
                            </a:rPr>
                            <m:t>′</m:t>
                          </m:r>
                        </m:sup>
                      </m:sSubSup>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3</m:t>
                              </m:r>
                            </m:den>
                          </m:f>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3</m:t>
                              </m:r>
                            </m:den>
                          </m:f>
                          <m:r>
                            <a:rPr lang="zh-CN" altLang="en-US" i="0">
                              <a:latin typeface="Cambria Math" panose="02040503050406030204" pitchFamily="18" charset="0"/>
                            </a:rPr>
                            <m:t>+</m:t>
                          </m:r>
                          <m:rad>
                            <m:radPr>
                              <m:degHide m:val="on"/>
                              <m:ctrlPr>
                                <a:rPr lang="zh-CN" altLang="en-US" i="1">
                                  <a:solidFill>
                                    <a:srgbClr val="836967"/>
                                  </a:solidFill>
                                  <a:latin typeface="Cambria Math" panose="02040503050406030204" pitchFamily="18" charset="0"/>
                                </a:rPr>
                              </m:ctrlPr>
                            </m:radPr>
                            <m:deg/>
                            <m:e>
                              <m:r>
                                <a:rPr lang="zh-CN" altLang="en-US" i="0">
                                  <a:latin typeface="Cambria Math" panose="02040503050406030204" pitchFamily="18" charset="0"/>
                                </a:rPr>
                                <m:t>2</m:t>
                              </m:r>
                            </m:e>
                          </m:ra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ad>
                                <m:radPr>
                                  <m:degHide m:val="on"/>
                                  <m:ctrlPr>
                                    <a:rPr lang="zh-CN" altLang="en-US" i="1">
                                      <a:solidFill>
                                        <a:srgbClr val="836967"/>
                                      </a:solidFill>
                                      <a:latin typeface="Cambria Math" panose="02040503050406030204" pitchFamily="18" charset="0"/>
                                    </a:rPr>
                                  </m:ctrlPr>
                                </m:radPr>
                                <m:deg/>
                                <m:e>
                                  <m:r>
                                    <a:rPr lang="zh-CN" altLang="en-US" i="0">
                                      <a:latin typeface="Cambria Math" panose="02040503050406030204" pitchFamily="18" charset="0"/>
                                    </a:rPr>
                                    <m:t>2</m:t>
                                  </m:r>
                                </m:e>
                              </m:rad>
                            </m:num>
                            <m:den>
                              <m:r>
                                <a:rPr lang="zh-CN" altLang="en-US" i="0">
                                  <a:latin typeface="Cambria Math" panose="02040503050406030204" pitchFamily="18" charset="0"/>
                                </a:rPr>
                                <m:t>2</m:t>
                              </m:r>
                            </m:den>
                          </m:f>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um>
                            <m:den>
                              <m:r>
                                <a:rPr lang="zh-CN" altLang="en-US" i="0">
                                  <a:latin typeface="Cambria Math" panose="02040503050406030204" pitchFamily="18" charset="0"/>
                                </a:rPr>
                                <m:t>3</m:t>
                              </m:r>
                            </m:den>
                          </m:f>
                        </m:e>
                      </m:d>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135611" y="2898868"/>
                <a:ext cx="6115050" cy="714683"/>
              </a:xfrm>
              <a:prstGeom prst="rect">
                <a:avLst/>
              </a:prstGeom>
              <a:blipFill rotWithShape="1">
                <a:blip r:embed="rId7"/>
                <a:stretch>
                  <a:fillRect l="-4" t="-13" r="4" b="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1375378" y="3642389"/>
                <a:ext cx="6097424" cy="1026307"/>
              </a:xfrm>
              <a:prstGeom prst="rect">
                <a:avLst/>
              </a:prstGeom>
              <a:noFill/>
            </p:spPr>
            <p:txBody>
              <a:bodyPr wrap="square">
                <a:spAutoFit/>
              </a:bodyPr>
              <a:lstStyle/>
              <a:p>
                <a:pPr>
                  <a:lnSpc>
                    <a:spcPct val="150000"/>
                  </a:lnSpc>
                </a:pPr>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正方形</a:t>
                </a:r>
                <a:r>
                  <a:rPr lang="en-US" altLang="zh-CN" dirty="0">
                    <a:latin typeface="黑体" panose="02010609060101010101" pitchFamily="49" charset="-122"/>
                    <a:ea typeface="黑体" panose="02010609060101010101" pitchFamily="49" charset="-122"/>
                  </a:rPr>
                  <a:t>C</a:t>
                </a:r>
                <a:r>
                  <a:rPr lang="zh-CN" altLang="zh-CN" dirty="0">
                    <a:latin typeface="黑体" panose="02010609060101010101" pitchFamily="49" charset="-122"/>
                    <a:ea typeface="黑体" panose="02010609060101010101" pitchFamily="49" charset="-122"/>
                  </a:rPr>
                  <a:t>沿着</a:t>
                </a:r>
                <a:r>
                  <a:rPr lang="en-US" altLang="zh-CN" dirty="0">
                    <a:latin typeface="黑体" panose="02010609060101010101" pitchFamily="49" charset="-122"/>
                    <a:ea typeface="黑体" panose="02010609060101010101" pitchFamily="49" charset="-122"/>
                  </a:rPr>
                  <a:t> C</a:t>
                </a:r>
                <a:r>
                  <a:rPr lang="en-US" altLang="zh-CN" baseline="-25000" dirty="0">
                    <a:latin typeface="黑体" panose="02010609060101010101" pitchFamily="49" charset="-122"/>
                    <a:ea typeface="黑体" panose="02010609060101010101" pitchFamily="49" charset="-122"/>
                  </a:rPr>
                  <a:t>2</a:t>
                </a:r>
                <a:r>
                  <a:rPr lang="zh-CN" altLang="zh-CN" dirty="0">
                    <a:latin typeface="黑体" panose="02010609060101010101" pitchFamily="49" charset="-122"/>
                    <a:ea typeface="黑体" panose="02010609060101010101" pitchFamily="49" charset="-122"/>
                  </a:rPr>
                  <a:t>处转动关节做整体刚性转动，所以轴线位置</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pitchFamily="18" charset="0"/>
                          </a:rPr>
                          <m:t>𝒔</m:t>
                        </m:r>
                      </m:e>
                      <m:sub>
                        <m:r>
                          <m:rPr>
                            <m:nor/>
                          </m:rPr>
                          <a:rPr lang="en-US" altLang="zh-CN">
                            <a:latin typeface="黑体" panose="02010609060101010101" pitchFamily="49" charset="-122"/>
                            <a:ea typeface="黑体" panose="02010609060101010101" pitchFamily="49" charset="-122"/>
                          </a:rPr>
                          <m:t>C</m:t>
                        </m:r>
                        <m:r>
                          <m:rPr>
                            <m:nor/>
                          </m:rPr>
                          <a:rPr lang="en-US" altLang="zh-CN">
                            <a:latin typeface="黑体" panose="02010609060101010101" pitchFamily="49" charset="-122"/>
                            <a:ea typeface="黑体" panose="02010609060101010101" pitchFamily="49" charset="-122"/>
                          </a:rPr>
                          <m:t>2</m:t>
                        </m:r>
                      </m:sub>
                    </m:sSub>
                  </m:oMath>
                </a14:m>
                <a:r>
                  <a:rPr lang="zh-CN" altLang="zh-CN" dirty="0">
                    <a:latin typeface="黑体" panose="02010609060101010101" pitchFamily="49" charset="-122"/>
                    <a:ea typeface="黑体" panose="02010609060101010101" pitchFamily="49" charset="-122"/>
                  </a:rPr>
                  <a:t>为</a:t>
                </a:r>
                <a14:m>
                  <m:oMath xmlns:m="http://schemas.openxmlformats.org/officeDocument/2006/math">
                    <m:acc>
                      <m:accPr>
                        <m:chr m:val="⃗"/>
                        <m:ctrlPr>
                          <a:rPr lang="zh-CN" altLang="zh-CN" i="1">
                            <a:latin typeface="Cambria Math" panose="02040503050406030204" pitchFamily="18" charset="0"/>
                          </a:rPr>
                        </m:ctrlPr>
                      </m:acc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1</m:t>
                            </m:r>
                          </m:sub>
                          <m:sup>
                            <m:r>
                              <m:rPr>
                                <m:nor/>
                              </m:rPr>
                              <a:rPr lang="en-US" altLang="zh-CN">
                                <a:latin typeface="黑体" panose="02010609060101010101" pitchFamily="49" charset="-122"/>
                                <a:ea typeface="黑体" panose="02010609060101010101" pitchFamily="49" charset="-122"/>
                              </a:rPr>
                              <m:t>to</m:t>
                            </m:r>
                          </m:sup>
                        </m:sSubSup>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e>
                    </m:acc>
                  </m:oMath>
                </a14:m>
                <a:r>
                  <a:rPr lang="zh-CN" altLang="zh-CN" dirty="0">
                    <a:latin typeface="黑体" panose="02010609060101010101" pitchFamily="49" charset="-122"/>
                    <a:ea typeface="黑体" panose="02010609060101010101" pitchFamily="49" charset="-122"/>
                  </a:rPr>
                  <a:t>和</a:t>
                </a:r>
                <a14:m>
                  <m:oMath xmlns:m="http://schemas.openxmlformats.org/officeDocument/2006/math">
                    <m:acc>
                      <m:accPr>
                        <m:chr m:val="⃗"/>
                        <m:ctrlPr>
                          <a:rPr lang="zh-CN" altLang="zh-CN" i="1">
                            <a:latin typeface="Cambria Math" panose="02040503050406030204" pitchFamily="18" charset="0"/>
                          </a:rPr>
                        </m:ctrlPr>
                      </m:acc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4</m:t>
                            </m:r>
                          </m:sub>
                          <m:sup>
                            <m:r>
                              <m:rPr>
                                <m:nor/>
                              </m:rPr>
                              <a:rPr lang="en-US" altLang="zh-CN">
                                <a:latin typeface="黑体" panose="02010609060101010101" pitchFamily="49" charset="-122"/>
                                <a:ea typeface="黑体" panose="02010609060101010101" pitchFamily="49" charset="-122"/>
                              </a:rPr>
                              <m:t>to</m:t>
                            </m:r>
                          </m:sup>
                        </m:sSubSup>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4</m:t>
                            </m:r>
                          </m:sub>
                          <m:sup>
                            <m:r>
                              <a:rPr lang="en-US" altLang="zh-CN" i="1">
                                <a:latin typeface="Cambria Math" panose="02040503050406030204" pitchFamily="18" charset="0"/>
                              </a:rPr>
                              <m:t>′</m:t>
                            </m:r>
                          </m:sup>
                        </m:sSubSup>
                      </m:e>
                    </m:acc>
                  </m:oMath>
                </a14:m>
                <a:r>
                  <a:rPr lang="zh-CN" altLang="zh-CN" dirty="0">
                    <a:latin typeface="黑体" panose="02010609060101010101" pitchFamily="49" charset="-122"/>
                    <a:ea typeface="黑体" panose="02010609060101010101" pitchFamily="49" charset="-122"/>
                  </a:rPr>
                  <a:t>公垂线方向，则可得</a:t>
                </a:r>
                <a:r>
                  <a:rPr lang="zh-CN" altLang="en-US" dirty="0">
                    <a:latin typeface="黑体" panose="02010609060101010101" pitchFamily="49" charset="-122"/>
                    <a:ea typeface="黑体" panose="02010609060101010101" pitchFamily="49" charset="-122"/>
                  </a:rPr>
                  <a:t>到</a:t>
                </a:r>
                <a:endPar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375378" y="3642389"/>
                <a:ext cx="6097424" cy="1026307"/>
              </a:xfrm>
              <a:prstGeom prst="rect">
                <a:avLst/>
              </a:prstGeom>
              <a:blipFill rotWithShape="1">
                <a:blip r:embed="rId8"/>
                <a:stretch>
                  <a:fillRect l="-10" t="-3" r="2" b="-5675"/>
                </a:stretch>
              </a:blipFill>
            </p:spPr>
            <p:txBody>
              <a:bodyPr/>
              <a:lstStyle/>
              <a:p>
                <a:r>
                  <a:rPr lang="zh-CN" altLang="en-US">
                    <a:noFill/>
                  </a:rPr>
                  <a:t> </a:t>
                </a:r>
              </a:p>
            </p:txBody>
          </p:sp>
        </mc:Fallback>
      </mc:AlternateContent>
      <p:pic>
        <p:nvPicPr>
          <p:cNvPr id="12" name="图片 11"/>
          <p:cNvPicPr>
            <a:picLocks noChangeAspect="1"/>
          </p:cNvPicPr>
          <p:nvPr/>
        </p:nvPicPr>
        <p:blipFill>
          <a:blip r:embed="rId9"/>
          <a:stretch>
            <a:fillRect/>
          </a:stretch>
        </p:blipFill>
        <p:spPr>
          <a:xfrm>
            <a:off x="2199397" y="4668696"/>
            <a:ext cx="8511717" cy="799268"/>
          </a:xfrm>
          <a:prstGeom prst="rect">
            <a:avLst/>
          </a:prstGeom>
        </p:spPr>
      </p:pic>
      <mc:AlternateContent xmlns:mc="http://schemas.openxmlformats.org/markup-compatibility/2006" xmlns:a14="http://schemas.microsoft.com/office/drawing/2010/main">
        <mc:Choice Requires="a14">
          <p:sp>
            <p:nvSpPr>
              <p:cNvPr id="30" name="文本框 29"/>
              <p:cNvSpPr txBox="1"/>
              <p:nvPr/>
            </p:nvSpPr>
            <p:spPr>
              <a:xfrm>
                <a:off x="1206884" y="5467964"/>
                <a:ext cx="6115050" cy="811889"/>
              </a:xfrm>
              <a:prstGeom prst="rect">
                <a:avLst/>
              </a:prstGeom>
              <a:noFill/>
            </p:spPr>
            <p:txBody>
              <a:bodyPr wrap="square">
                <a:spAutoFit/>
              </a:bodyPr>
              <a:lstStyle/>
              <a:p>
                <a:pPr marL="133350" algn="just">
                  <a:lnSpc>
                    <a:spcPct val="125000"/>
                  </a:lnSpc>
                  <a:tabLst>
                    <a:tab pos="438150" algn="l"/>
                  </a:tabLst>
                </a:pPr>
                <a:r>
                  <a:rPr lang="en-US" altLang="zh-CN" kern="100" dirty="0">
                    <a:effectLst/>
                    <a:latin typeface="黑体" panose="02010609060101010101" pitchFamily="49" charset="-122"/>
                    <a:ea typeface="黑体" panose="02010609060101010101" pitchFamily="49" charset="-122"/>
                    <a:cs typeface="Times New Roman" panose="02020603050405020304" pitchFamily="18" charset="0"/>
                  </a:rPr>
                  <a:t>    </a:t>
                </a: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利用同样的</a:t>
                </a:r>
                <a:r>
                  <a:rPr lang="en-US" altLang="zh-CN" kern="100" dirty="0">
                    <a:effectLst/>
                    <a:latin typeface="黑体" panose="02010609060101010101" pitchFamily="49" charset="-122"/>
                    <a:ea typeface="黑体" panose="02010609060101010101" pitchFamily="49" charset="-122"/>
                    <a:cs typeface="Times New Roman" panose="02020603050405020304" pitchFamily="18" charset="0"/>
                  </a:rPr>
                  <a:t>120</a:t>
                </a: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°旋转变换，</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cs typeface="Times New Roman" panose="02020603050405020304" pitchFamily="18" charset="0"/>
                          </a:rPr>
                          <m:t>𝒔</m:t>
                        </m:r>
                      </m:e>
                      <m:sub>
                        <m:r>
                          <m:rPr>
                            <m:nor/>
                          </m:rPr>
                          <a:rPr lang="en-US" altLang="zh-CN" kern="100">
                            <a:effectLst/>
                            <a:latin typeface="黑体" panose="02010609060101010101" pitchFamily="49" charset="-122"/>
                            <a:ea typeface="黑体" panose="02010609060101010101" pitchFamily="49" charset="-122"/>
                            <a:cs typeface="Times New Roman" panose="02020603050405020304" pitchFamily="18" charset="0"/>
                          </a:rPr>
                          <m:t>C</m:t>
                        </m:r>
                        <m:r>
                          <m:rPr>
                            <m:nor/>
                          </m:rPr>
                          <a:rPr lang="en-US" altLang="zh-CN" kern="100">
                            <a:effectLst/>
                            <a:latin typeface="黑体" panose="02010609060101010101" pitchFamily="49" charset="-122"/>
                            <a:ea typeface="黑体" panose="02010609060101010101" pitchFamily="49" charset="-122"/>
                            <a:cs typeface="Times New Roman" panose="02020603050405020304" pitchFamily="18" charset="0"/>
                          </a:rPr>
                          <m:t>2</m:t>
                        </m:r>
                      </m:sub>
                    </m:sSub>
                  </m:oMath>
                </a14:m>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则转到</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cs typeface="Times New Roman" panose="02020603050405020304" pitchFamily="18" charset="0"/>
                          </a:rPr>
                          <m:t>𝒔</m:t>
                        </m:r>
                      </m:e>
                      <m:sub>
                        <m:r>
                          <m:rPr>
                            <m:nor/>
                          </m:rPr>
                          <a:rPr lang="en-US" altLang="zh-CN" kern="100">
                            <a:effectLst/>
                            <a:latin typeface="黑体" panose="02010609060101010101" pitchFamily="49" charset="-122"/>
                            <a:ea typeface="黑体" panose="02010609060101010101" pitchFamily="49" charset="-122"/>
                            <a:cs typeface="Times New Roman" panose="02020603050405020304" pitchFamily="18" charset="0"/>
                          </a:rPr>
                          <m:t>A</m:t>
                        </m:r>
                        <m:r>
                          <m:rPr>
                            <m:nor/>
                          </m:rPr>
                          <a:rPr lang="en-US" altLang="zh-CN" kern="100">
                            <a:effectLst/>
                            <a:latin typeface="黑体" panose="02010609060101010101" pitchFamily="49" charset="-122"/>
                            <a:ea typeface="黑体" panose="02010609060101010101" pitchFamily="49" charset="-122"/>
                            <a:cs typeface="Times New Roman" panose="02020603050405020304" pitchFamily="18" charset="0"/>
                          </a:rPr>
                          <m:t>2</m:t>
                        </m:r>
                      </m:sub>
                    </m:sSub>
                  </m:oMath>
                </a14:m>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cs typeface="Times New Roman" panose="02020603050405020304" pitchFamily="18" charset="0"/>
                          </a:rPr>
                          <m:t>𝒔</m:t>
                        </m:r>
                      </m:e>
                      <m:sub>
                        <m:r>
                          <m:rPr>
                            <m:nor/>
                          </m:rPr>
                          <a:rPr lang="en-US" altLang="zh-CN" kern="100">
                            <a:effectLst/>
                            <a:latin typeface="黑体" panose="02010609060101010101" pitchFamily="49" charset="-122"/>
                            <a:ea typeface="黑体" panose="02010609060101010101" pitchFamily="49" charset="-122"/>
                            <a:cs typeface="Times New Roman" panose="02020603050405020304" pitchFamily="18" charset="0"/>
                          </a:rPr>
                          <m:t>A</m:t>
                        </m:r>
                        <m:r>
                          <m:rPr>
                            <m:nor/>
                          </m:rPr>
                          <a:rPr lang="en-US" altLang="zh-CN" kern="100">
                            <a:effectLst/>
                            <a:latin typeface="黑体" panose="02010609060101010101" pitchFamily="49" charset="-122"/>
                            <a:ea typeface="黑体" panose="02010609060101010101" pitchFamily="49" charset="-122"/>
                            <a:cs typeface="Times New Roman" panose="02020603050405020304" pitchFamily="18" charset="0"/>
                          </a:rPr>
                          <m:t>2</m:t>
                        </m:r>
                      </m:sub>
                    </m:sSub>
                  </m:oMath>
                </a14:m>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转到</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cs typeface="Times New Roman" panose="02020603050405020304" pitchFamily="18" charset="0"/>
                          </a:rPr>
                          <m:t>𝒔</m:t>
                        </m:r>
                      </m:e>
                      <m:sub>
                        <m:r>
                          <m:rPr>
                            <m:nor/>
                          </m:rPr>
                          <a:rPr lang="en-US" altLang="zh-CN" kern="100">
                            <a:effectLst/>
                            <a:latin typeface="黑体" panose="02010609060101010101" pitchFamily="49" charset="-122"/>
                            <a:ea typeface="黑体" panose="02010609060101010101" pitchFamily="49" charset="-122"/>
                            <a:cs typeface="Times New Roman" panose="02020603050405020304" pitchFamily="18" charset="0"/>
                          </a:rPr>
                          <m:t>B</m:t>
                        </m:r>
                        <m:r>
                          <m:rPr>
                            <m:nor/>
                          </m:rPr>
                          <a:rPr lang="en-US" altLang="zh-CN" kern="100">
                            <a:effectLst/>
                            <a:latin typeface="黑体" panose="02010609060101010101" pitchFamily="49" charset="-122"/>
                            <a:ea typeface="黑体" panose="02010609060101010101" pitchFamily="49" charset="-122"/>
                            <a:cs typeface="Times New Roman" panose="02020603050405020304" pitchFamily="18" charset="0"/>
                          </a:rPr>
                          <m:t>2</m:t>
                        </m:r>
                      </m:sub>
                    </m:sSub>
                  </m:oMath>
                </a14:m>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，就可得到</a:t>
                </a: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其他</a:t>
                </a:r>
                <a:r>
                  <a:rPr lang="zh-CN" altLang="zh-CN" kern="100" dirty="0">
                    <a:effectLst/>
                    <a:latin typeface="黑体" panose="02010609060101010101" pitchFamily="49" charset="-122"/>
                    <a:ea typeface="黑体" panose="02010609060101010101" pitchFamily="49" charset="-122"/>
                    <a:cs typeface="Times New Roman" panose="02020603050405020304" pitchFamily="18" charset="0"/>
                  </a:rPr>
                  <a:t>处转动副轴线方向</a:t>
                </a:r>
              </a:p>
            </p:txBody>
          </p:sp>
        </mc:Choice>
        <mc:Fallback xmlns="">
          <p:sp>
            <p:nvSpPr>
              <p:cNvPr id="30" name="文本框 29"/>
              <p:cNvSpPr txBox="1">
                <a:spLocks noRot="1" noChangeAspect="1" noMove="1" noResize="1" noEditPoints="1" noAdjustHandles="1" noChangeArrowheads="1" noChangeShapeType="1" noTextEdit="1"/>
              </p:cNvSpPr>
              <p:nvPr/>
            </p:nvSpPr>
            <p:spPr>
              <a:xfrm>
                <a:off x="1206884" y="5467964"/>
                <a:ext cx="6115050" cy="811889"/>
              </a:xfrm>
              <a:prstGeom prst="rect">
                <a:avLst/>
              </a:prstGeom>
              <a:blipFill rotWithShape="1">
                <a:blip r:embed="rId10"/>
                <a:stretch>
                  <a:fillRect l="-6" t="-76" r="6" b="42"/>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可展结构</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设计计算</a:t>
            </a:r>
            <a:endParaRPr lang="zh-CN" sz="2800" dirty="0">
              <a:solidFill>
                <a:srgbClr val="1570C1"/>
              </a:solidFill>
              <a:latin typeface="微软雅黑" panose="020B0503020204020204" pitchFamily="34" charset="-122"/>
              <a:ea typeface="微软雅黑" panose="020B0503020204020204" pitchFamily="34" charset="-122"/>
            </a:endParaRPr>
          </a:p>
        </p:txBody>
      </p:sp>
      <p:graphicFrame>
        <p:nvGraphicFramePr>
          <p:cNvPr id="18" name="表格 17"/>
          <p:cNvGraphicFramePr>
            <a:graphicFrameLocks noGrp="1"/>
          </p:cNvGraphicFramePr>
          <p:nvPr/>
        </p:nvGraphicFramePr>
        <p:xfrm>
          <a:off x="849315" y="1187818"/>
          <a:ext cx="7382854" cy="328613"/>
        </p:xfrm>
        <a:graphic>
          <a:graphicData uri="http://schemas.openxmlformats.org/drawingml/2006/table">
            <a:tbl>
              <a:tblPr/>
              <a:tblGrid>
                <a:gridCol w="7382854">
                  <a:extLst>
                    <a:ext uri="{9D8B030D-6E8A-4147-A177-3AD203B41FA5}">
                      <a16:colId xmlns:a16="http://schemas.microsoft.com/office/drawing/2014/main" val="20000"/>
                    </a:ext>
                  </a:extLst>
                </a:gridCol>
              </a:tblGrid>
              <a:tr h="0">
                <a:tc>
                  <a:txBody>
                    <a:bodyPr/>
                    <a:lstStyle/>
                    <a:p>
                      <a:pPr marL="133350" indent="304800" algn="l">
                        <a:lnSpc>
                          <a:spcPct val="125000"/>
                        </a:lnSpc>
                      </a:pPr>
                      <a:r>
                        <a:rPr lang="zh-CN" altLang="en-US" sz="2000" kern="1200" dirty="0">
                          <a:solidFill>
                            <a:schemeClr val="tx1"/>
                          </a:solidFill>
                          <a:latin typeface="黑体" panose="02010609060101010101" pitchFamily="49" charset="-122"/>
                          <a:ea typeface="黑体" panose="02010609060101010101" pitchFamily="49" charset="-122"/>
                          <a:cs typeface="+mn-cs"/>
                        </a:rPr>
                        <a:t>（</a:t>
                      </a:r>
                      <a:r>
                        <a:rPr lang="en-US" altLang="zh-CN" sz="2000" kern="1200" dirty="0">
                          <a:solidFill>
                            <a:schemeClr val="tx1"/>
                          </a:solidFill>
                          <a:latin typeface="黑体" panose="02010609060101010101" pitchFamily="49" charset="-122"/>
                          <a:ea typeface="黑体" panose="02010609060101010101" pitchFamily="49" charset="-122"/>
                          <a:cs typeface="+mn-cs"/>
                        </a:rPr>
                        <a:t>4</a:t>
                      </a:r>
                      <a:r>
                        <a:rPr lang="zh-CN" altLang="en-US" sz="2000" kern="1200" dirty="0">
                          <a:solidFill>
                            <a:schemeClr val="tx1"/>
                          </a:solidFill>
                          <a:latin typeface="黑体" panose="02010609060101010101" pitchFamily="49" charset="-122"/>
                          <a:ea typeface="黑体" panose="02010609060101010101" pitchFamily="49" charset="-122"/>
                          <a:cs typeface="+mn-cs"/>
                        </a:rPr>
                        <a:t>）双自由度消除为单自由度</a:t>
                      </a:r>
                      <a:endParaRPr lang="en-US" altLang="zh-CN" sz="2000" kern="1200" dirty="0">
                        <a:solidFill>
                          <a:schemeClr val="tx1"/>
                        </a:solidFill>
                        <a:latin typeface="黑体" panose="02010609060101010101" pitchFamily="49" charset="-122"/>
                        <a:ea typeface="黑体" panose="02010609060101010101" pitchFamily="49" charset="-122"/>
                        <a:cs typeface="+mn-cs"/>
                      </a:endParaRPr>
                    </a:p>
                  </a:txBody>
                  <a:tcPr marL="114300" marR="114300" marT="0" marB="0">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19" name="图片 1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0536" y="2840270"/>
            <a:ext cx="2867095" cy="2774879"/>
          </a:xfrm>
          <a:prstGeom prst="rect">
            <a:avLst/>
          </a:prstGeom>
          <a:noFill/>
          <a:ln>
            <a:noFill/>
          </a:ln>
        </p:spPr>
      </p:pic>
      <p:pic>
        <p:nvPicPr>
          <p:cNvPr id="22" name="图片 2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76795" y="2785236"/>
            <a:ext cx="2867095" cy="2884946"/>
          </a:xfrm>
          <a:prstGeom prst="rect">
            <a:avLst/>
          </a:prstGeom>
          <a:noFill/>
          <a:ln>
            <a:noFill/>
          </a:ln>
        </p:spPr>
      </p:pic>
      <p:sp>
        <p:nvSpPr>
          <p:cNvPr id="3" name="箭头: 右 2"/>
          <p:cNvSpPr/>
          <p:nvPr/>
        </p:nvSpPr>
        <p:spPr>
          <a:xfrm>
            <a:off x="4945224" y="3762589"/>
            <a:ext cx="2388637" cy="930240"/>
          </a:xfrm>
          <a:prstGeom prst="rightArrow">
            <a:avLst/>
          </a:prstGeom>
          <a:solidFill>
            <a:srgbClr val="1570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253135" y="3039900"/>
            <a:ext cx="1642187" cy="943528"/>
          </a:xfrm>
          <a:prstGeom prst="rect">
            <a:avLst/>
          </a:prstGeom>
          <a:noFill/>
        </p:spPr>
        <p:txBody>
          <a:bodyPr wrap="square" rtlCol="0">
            <a:spAutoFit/>
          </a:bodyPr>
          <a:lstStyle/>
          <a:p>
            <a:pPr algn="ctr">
              <a:lnSpc>
                <a:spcPct val="150000"/>
              </a:lnSpc>
            </a:pPr>
            <a:r>
              <a:rPr lang="en-US" altLang="zh-CN" sz="2000" dirty="0">
                <a:latin typeface="黑体" panose="02010609060101010101" pitchFamily="49" charset="-122"/>
                <a:ea typeface="黑体" panose="02010609060101010101" pitchFamily="49" charset="-122"/>
              </a:rPr>
              <a:t>DoF=1</a:t>
            </a:r>
          </a:p>
          <a:p>
            <a:pPr algn="ctr">
              <a:lnSpc>
                <a:spcPct val="150000"/>
              </a:lnSpc>
            </a:pPr>
            <a:r>
              <a:rPr lang="zh-CN" altLang="en-US" sz="2000" dirty="0">
                <a:latin typeface="黑体" panose="02010609060101010101" pitchFamily="49" charset="-122"/>
                <a:ea typeface="黑体" panose="02010609060101010101" pitchFamily="49" charset="-122"/>
              </a:rPr>
              <a:t>减少</a:t>
            </a: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球副</a:t>
            </a:r>
            <a:endParaRPr lang="en-US" altLang="zh-CN" sz="2000" dirty="0">
              <a:latin typeface="黑体" panose="02010609060101010101" pitchFamily="49" charset="-122"/>
              <a:ea typeface="黑体" panose="02010609060101010101" pitchFamily="49" charset="-122"/>
            </a:endParaRPr>
          </a:p>
        </p:txBody>
      </p:sp>
      <p:sp>
        <p:nvSpPr>
          <p:cNvPr id="26" name="文本框 25"/>
          <p:cNvSpPr txBox="1"/>
          <p:nvPr/>
        </p:nvSpPr>
        <p:spPr>
          <a:xfrm>
            <a:off x="1491965" y="1821141"/>
            <a:ext cx="8513030" cy="369332"/>
          </a:xfrm>
          <a:prstGeom prst="rect">
            <a:avLst/>
          </a:prstGeom>
          <a:noFill/>
        </p:spPr>
        <p:txBody>
          <a:bodyPr wrap="square">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    </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利用对称性，将</a:t>
            </a:r>
            <a:r>
              <a:rPr lang="en-US" altLang="zh-CN" sz="1800" kern="100" dirty="0">
                <a:effectLst/>
                <a:latin typeface="黑体" panose="02010609060101010101" pitchFamily="49" charset="-122"/>
                <a:ea typeface="黑体" panose="02010609060101010101" pitchFamily="49" charset="-122"/>
              </a:rPr>
              <a:t>A</a:t>
            </a:r>
            <a:r>
              <a:rPr lang="en-US" altLang="zh-CN" sz="1800" kern="100" baseline="-25000" dirty="0">
                <a:effectLst/>
                <a:latin typeface="黑体" panose="02010609060101010101" pitchFamily="49" charset="-122"/>
                <a:ea typeface="黑体" panose="02010609060101010101" pitchFamily="49" charset="-122"/>
              </a:rPr>
              <a:t>3</a:t>
            </a:r>
            <a:r>
              <a:rPr lang="en-US" altLang="zh-CN" sz="1800" kern="100" dirty="0">
                <a:effectLst/>
                <a:latin typeface="黑体" panose="02010609060101010101" pitchFamily="49" charset="-122"/>
                <a:ea typeface="黑体" panose="02010609060101010101" pitchFamily="49" charset="-122"/>
              </a:rPr>
              <a:t> , B</a:t>
            </a:r>
            <a:r>
              <a:rPr lang="en-US" altLang="zh-CN" sz="1800" kern="100" baseline="-25000" dirty="0">
                <a:effectLst/>
                <a:latin typeface="黑体" panose="02010609060101010101" pitchFamily="49" charset="-122"/>
                <a:ea typeface="黑体" panose="02010609060101010101" pitchFamily="49" charset="-122"/>
              </a:rPr>
              <a:t>3</a:t>
            </a:r>
            <a:r>
              <a:rPr lang="en-US" altLang="zh-CN" sz="1800" kern="100" dirty="0">
                <a:effectLst/>
                <a:latin typeface="黑体" panose="02010609060101010101" pitchFamily="49" charset="-122"/>
                <a:ea typeface="黑体" panose="02010609060101010101" pitchFamily="49" charset="-122"/>
              </a:rPr>
              <a:t> </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和</a:t>
            </a:r>
            <a:r>
              <a:rPr lang="en-US" altLang="zh-CN" sz="1800" kern="100" dirty="0">
                <a:effectLst/>
                <a:latin typeface="黑体" panose="02010609060101010101" pitchFamily="49" charset="-122"/>
                <a:ea typeface="黑体" panose="02010609060101010101" pitchFamily="49" charset="-122"/>
              </a:rPr>
              <a:t>C</a:t>
            </a:r>
            <a:r>
              <a:rPr lang="en-US" altLang="zh-CN" sz="1800" kern="100" baseline="-25000" dirty="0">
                <a:effectLst/>
                <a:latin typeface="黑体" panose="02010609060101010101" pitchFamily="49" charset="-122"/>
                <a:ea typeface="黑体" panose="02010609060101010101" pitchFamily="49" charset="-122"/>
              </a:rPr>
              <a:t>3</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处的球副替换转动副，可得到单自由度系统。</a:t>
            </a:r>
            <a:endParaRPr lang="zh-CN" altLang="en-US" dirty="0">
              <a:latin typeface="黑体" panose="02010609060101010101" pitchFamily="49" charset="-122"/>
              <a:ea typeface="黑体" panose="02010609060101010101" pitchFamily="49"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8095}"/>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18,&quot;width&quot;:6188}"/>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28,&quot;width&quot;:5415}"/>
  <p:tag name="KSO_WM_UNIT_PLACING_PICTURE_USER_RELATIVERECTANGLE" val="{&quot;bottom&quot;:0,&quot;left&quot;:0,&quot;right&quot;:0,&quot;top&quot;:0}"/>
  <p:tag name="KSO_WM_UNIT_PLACING_PICTURE_COLLAGE_RELATIVERECTANGLE" val="{&quot;bottom&quot;:0.30730287104374915,&quot;left&quot;:0,&quot;right&quot;:0,&quot;top&quot;:0.30730287104374915}"/>
  <p:tag name="KSO_WM_UNIT_PLACING_PICTURE_COLLAGE_VIEWPORT" val="{&quot;height&quot;:2025.127104540828,&quot;width&quot;:8300.50841816331}"/>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03,&quot;width&quot;:8070}"/>
  <p:tag name="KSO_WM_UNIT_PLACING_PICTURE_USER_RELATIVERECTANGLE" val="{&quot;bottom&quot;:0,&quot;left&quot;:0,&quot;right&quot;:0,&quot;top&quot;:0}"/>
  <p:tag name="KSO_WM_UNIT_PLACING_PICTURE_COLLAGE_RELATIVERECTANGLE" val="{&quot;bottom&quot;:0.011248566909905396,&quot;left&quot;:0,&quot;right&quot;:0,&quot;top&quot;:0.011248566909905396}"/>
  <p:tag name="KSO_WM_UNIT_PLACING_PICTURE_COLLAGE_VIEWPORT" val="{&quot;height&quot;:4125.254209081656,&quot;width&quot;:8300.5084181633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2be3ae7c-301a-4a20-a611-bb917a14dc32}"/>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803"/>
  <p:tag name="KSO_WM_UNIT_TYPE" val="l_h_i"/>
  <p:tag name="KSO_WM_UNIT_INDEX" val="1_3_1"/>
  <p:tag name="KSO_WM_UNIT_ID" val="diagram20169803_3*l_h_i*1_3_1"/>
  <p:tag name="KSO_WM_UNIT_LAYERLEVEL" val="1_1_1"/>
  <p:tag name="KSO_WM_DIAGRAM_GROUP_CODE" val="l1-1"/>
  <p:tag name="KSO_WM_UNIT_LINE_FORE_SCHEMECOLOR_INDEX" val="5"/>
  <p:tag name="KSO_WM_UNIT_LINE_FILL_TYPE" val="2"/>
  <p:tag name="KSO_WM_UNIT_TEXT_FILL_FORE_SCHEMECOLOR_INDEX" val="16"/>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803"/>
  <p:tag name="KSO_WM_UNIT_TYPE" val="l_h_f"/>
  <p:tag name="KSO_WM_UNIT_INDEX" val="1_3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DIAGRAM_GROUP_CODE" val="l1-1"/>
  <p:tag name="KSO_WM_UNIT_ID" val="diagram20169803_3*l_h_f*1_3_1"/>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803"/>
  <p:tag name="KSO_WM_UNIT_TYPE" val="l_h_a"/>
  <p:tag name="KSO_WM_UNIT_INDEX" val="1_3_1"/>
  <p:tag name="KSO_WM_UNIT_LAYERLEVEL" val="1_1_1"/>
  <p:tag name="KSO_WM_UNIT_VALUE" val="14"/>
  <p:tag name="KSO_WM_UNIT_HIGHLIGHT" val="0"/>
  <p:tag name="KSO_WM_UNIT_COMPATIBLE" val="0"/>
  <p:tag name="KSO_WM_UNIT_CLEAR" val="0"/>
  <p:tag name="KSO_WM_UNIT_PRESET_TEXT_INDEX" val="3"/>
  <p:tag name="KSO_WM_UNIT_PRESET_TEXT_LEN" val="17"/>
  <p:tag name="KSO_WM_DIAGRAM_GROUP_CODE" val="l1-1"/>
  <p:tag name="KSO_WM_UNIT_ID" val="diagram20169803_3*l_h_a*1_3_1"/>
  <p:tag name="KSO_WM_UNIT_FILL_FORE_SCHEMECOLOR_INDEX" val="5"/>
  <p:tag name="KSO_WM_UNIT_FILL_TYPE" val="1"/>
  <p:tag name="KSO_WM_UNIT_TEXT_FILL_FORE_SCHEMECOLOR_INDEX" val="14"/>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803"/>
  <p:tag name="KSO_WM_UNIT_TYPE" val="l_h_i"/>
  <p:tag name="KSO_WM_UNIT_INDEX" val="1_2_1"/>
  <p:tag name="KSO_WM_UNIT_ID" val="diagram20169803_3*l_h_i*1_2_1"/>
  <p:tag name="KSO_WM_UNIT_LAYERLEVEL" val="1_1_1"/>
  <p:tag name="KSO_WM_DIAGRAM_GROUP_CODE" val="l1-1"/>
  <p:tag name="KSO_WM_UNIT_LINE_FORE_SCHEMECOLOR_INDEX" val="5"/>
  <p:tag name="KSO_WM_UNIT_LINE_FILL_TYPE" val="2"/>
  <p:tag name="KSO_WM_UNIT_TEXT_FILL_FORE_SCHEMECOLOR_INDEX" val="16"/>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803"/>
  <p:tag name="KSO_WM_UNIT_TYPE" val="l_h_f"/>
  <p:tag name="KSO_WM_UNIT_INDEX" val="1_2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DIAGRAM_GROUP_CODE" val="l1-1"/>
  <p:tag name="KSO_WM_UNIT_ID" val="diagram20169803_3*l_h_f*1_2_1"/>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803"/>
  <p:tag name="KSO_WM_UNIT_TYPE" val="l_h_a"/>
  <p:tag name="KSO_WM_UNIT_INDEX" val="1_2_1"/>
  <p:tag name="KSO_WM_UNIT_LAYERLEVEL" val="1_1_1"/>
  <p:tag name="KSO_WM_UNIT_VALUE" val="14"/>
  <p:tag name="KSO_WM_UNIT_HIGHLIGHT" val="0"/>
  <p:tag name="KSO_WM_UNIT_COMPATIBLE" val="0"/>
  <p:tag name="KSO_WM_UNIT_CLEAR" val="0"/>
  <p:tag name="KSO_WM_UNIT_PRESET_TEXT_INDEX" val="3"/>
  <p:tag name="KSO_WM_UNIT_PRESET_TEXT_LEN" val="17"/>
  <p:tag name="KSO_WM_DIAGRAM_GROUP_CODE" val="l1-1"/>
  <p:tag name="KSO_WM_UNIT_ID" val="diagram20169803_3*l_h_a*1_2_1"/>
  <p:tag name="KSO_WM_UNIT_FILL_FORE_SCHEMECOLOR_INDEX" val="5"/>
  <p:tag name="KSO_WM_UNIT_FILL_TYPE" val="1"/>
  <p:tag name="KSO_WM_UNIT_TEXT_FILL_FORE_SCHEMECOLOR_INDEX" val="14"/>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803"/>
  <p:tag name="KSO_WM_UNIT_TYPE" val="l_h_i"/>
  <p:tag name="KSO_WM_UNIT_INDEX" val="1_1_1"/>
  <p:tag name="KSO_WM_UNIT_ID" val="diagram20169803_3*l_h_i*1_1_1"/>
  <p:tag name="KSO_WM_UNIT_LAYERLEVEL" val="1_1_1"/>
  <p:tag name="KSO_WM_DIAGRAM_GROUP_CODE" val="l1-1"/>
  <p:tag name="KSO_WM_UNIT_LINE_FORE_SCHEMECOLOR_INDEX" val="6"/>
  <p:tag name="KSO_WM_UNIT_LINE_FILL_TYPE" val="2"/>
  <p:tag name="KSO_WM_UNIT_TEXT_FILL_FORE_SCHEMECOLOR_INDEX" val="16"/>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803"/>
  <p:tag name="KSO_WM_UNIT_TYPE" val="l_h_f"/>
  <p:tag name="KSO_WM_UNIT_INDEX" val="1_1_1"/>
  <p:tag name="KSO_WM_UNIT_LAYERLEVEL" val="1_1_1"/>
  <p:tag name="KSO_WM_UNIT_VALUE" val="34"/>
  <p:tag name="KSO_WM_UNIT_HIGHLIGHT" val="0"/>
  <p:tag name="KSO_WM_UNIT_COMPATIBLE" val="0"/>
  <p:tag name="KSO_WM_UNIT_CLEAR" val="0"/>
  <p:tag name="KSO_WM_UNIT_PRESET_TEXT_INDEX" val="4"/>
  <p:tag name="KSO_WM_UNIT_PRESET_TEXT_LEN" val="57"/>
  <p:tag name="KSO_WM_DIAGRAM_GROUP_CODE" val="l1-1"/>
  <p:tag name="KSO_WM_UNIT_ID" val="diagram20169803_3*l_h_f*1_1_1"/>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9803"/>
  <p:tag name="KSO_WM_UNIT_TYPE" val="l_h_a"/>
  <p:tag name="KSO_WM_UNIT_INDEX" val="1_1_1"/>
  <p:tag name="KSO_WM_UNIT_LAYERLEVEL" val="1_1_1"/>
  <p:tag name="KSO_WM_UNIT_VALUE" val="14"/>
  <p:tag name="KSO_WM_UNIT_HIGHLIGHT" val="0"/>
  <p:tag name="KSO_WM_UNIT_COMPATIBLE" val="0"/>
  <p:tag name="KSO_WM_UNIT_CLEAR" val="0"/>
  <p:tag name="KSO_WM_UNIT_PRESET_TEXT_INDEX" val="3"/>
  <p:tag name="KSO_WM_UNIT_PRESET_TEXT_LEN" val="17"/>
  <p:tag name="KSO_WM_DIAGRAM_GROUP_CODE" val="l1-1"/>
  <p:tag name="KSO_WM_UNIT_ID" val="diagram20169803_3*l_h_a*1_1_1"/>
  <p:tag name="KSO_WM_UNIT_FILL_FORE_SCHEMECOLOR_INDEX" val="6"/>
  <p:tag name="KSO_WM_UNIT_FILL_TYPE" val="1"/>
  <p:tag name="KSO_WM_UNIT_TEXT_FILL_FORE_SCHEMECOLOR_INDEX" val="14"/>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74,&quot;width&quot;:5564}"/>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56,&quot;width&quot;:5059}"/>
</p:tagLst>
</file>

<file path=ppt/tags/tag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43,&quot;width&quot;:13675}"/>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课程报告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课程报告2</Template>
  <TotalTime>120</TotalTime>
  <Words>2188</Words>
  <Application>Microsoft Office PowerPoint</Application>
  <PresentationFormat>宽屏</PresentationFormat>
  <Paragraphs>288</Paragraphs>
  <Slides>40</Slides>
  <Notes>26</Notes>
  <HiddenSlides>0</HiddenSlides>
  <MMClips>6</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40</vt:i4>
      </vt:variant>
    </vt:vector>
  </HeadingPairs>
  <TitlesOfParts>
    <vt:vector size="52" baseType="lpstr">
      <vt:lpstr>DIN</vt:lpstr>
      <vt:lpstr>等线</vt:lpstr>
      <vt:lpstr>等线 Light</vt:lpstr>
      <vt:lpstr>黑体</vt:lpstr>
      <vt:lpstr>宋体</vt:lpstr>
      <vt:lpstr>微软雅黑</vt:lpstr>
      <vt:lpstr>Arial</vt:lpstr>
      <vt:lpstr>Calibri</vt:lpstr>
      <vt:lpstr>Calibri Light</vt:lpstr>
      <vt:lpstr>Cambria Math</vt:lpstr>
      <vt:lpstr>课程报告2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刘沛</dc:creator>
  <cp:lastModifiedBy>刘 沛</cp:lastModifiedBy>
  <cp:revision>197</cp:revision>
  <dcterms:created xsi:type="dcterms:W3CDTF">2019-06-19T02:08:00Z</dcterms:created>
  <dcterms:modified xsi:type="dcterms:W3CDTF">2022-08-27T06:38:31Z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ICV">
    <vt:lpwstr>0E3B7F225C4347B69969162394104E92</vt:lpwstr>
  </property>
</Properties>
</file>